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16" r:id="rId3"/>
    <p:sldId id="317" r:id="rId4"/>
    <p:sldId id="318" r:id="rId5"/>
    <p:sldId id="302" r:id="rId6"/>
    <p:sldId id="359" r:id="rId7"/>
    <p:sldId id="319" r:id="rId8"/>
    <p:sldId id="370" r:id="rId9"/>
    <p:sldId id="320" r:id="rId10"/>
    <p:sldId id="303" r:id="rId11"/>
    <p:sldId id="304" r:id="rId12"/>
    <p:sldId id="360" r:id="rId13"/>
    <p:sldId id="361" r:id="rId14"/>
    <p:sldId id="307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9" r:id="rId33"/>
    <p:sldId id="338" r:id="rId34"/>
    <p:sldId id="340" r:id="rId35"/>
    <p:sldId id="341" r:id="rId36"/>
    <p:sldId id="342" r:id="rId37"/>
    <p:sldId id="343" r:id="rId38"/>
    <p:sldId id="344" r:id="rId39"/>
    <p:sldId id="345" r:id="rId40"/>
    <p:sldId id="347" r:id="rId41"/>
    <p:sldId id="348" r:id="rId42"/>
    <p:sldId id="362" r:id="rId43"/>
    <p:sldId id="363" r:id="rId44"/>
    <p:sldId id="365" r:id="rId45"/>
    <p:sldId id="366" r:id="rId46"/>
    <p:sldId id="367" r:id="rId47"/>
    <p:sldId id="368" r:id="rId48"/>
    <p:sldId id="369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291" r:id="rId68"/>
    <p:sldId id="290" r:id="rId69"/>
    <p:sldId id="292" r:id="rId70"/>
    <p:sldId id="295" r:id="rId71"/>
    <p:sldId id="297" r:id="rId72"/>
    <p:sldId id="294" r:id="rId73"/>
    <p:sldId id="308" r:id="rId74"/>
    <p:sldId id="309" r:id="rId75"/>
    <p:sldId id="298" r:id="rId76"/>
    <p:sldId id="310" r:id="rId77"/>
    <p:sldId id="311" r:id="rId78"/>
    <p:sldId id="312" r:id="rId79"/>
    <p:sldId id="313" r:id="rId80"/>
    <p:sldId id="314" r:id="rId81"/>
    <p:sldId id="315" r:id="rId82"/>
    <p:sldId id="392" r:id="rId83"/>
    <p:sldId id="39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2022/7/21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Welcome to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 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Why JavaScript?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adds behavior to web pages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Show or hide more information with the click of a button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Change the color of a button when the mouse hovers over it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Less server interaction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Immediate feedback to the visitors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104559"/>
            <a:ext cx="10411105" cy="2767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67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8373" y="95067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HTML, CSS &amp; JavaScript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6" y="824365"/>
            <a:ext cx="9520631" cy="53640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85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43050"/>
            <a:ext cx="96520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understanding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14488"/>
            <a:ext cx="965200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9896" y="274320"/>
            <a:ext cx="10816047" cy="606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8373" y="95067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How to Add JavaScript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741" y="792926"/>
            <a:ext cx="1130424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u="sng" dirty="0" smtClean="0">
                <a:solidFill>
                  <a:schemeClr val="dk1"/>
                </a:solidFill>
              </a:rPr>
              <a:t>Internal JS </a:t>
            </a:r>
            <a:r>
              <a:rPr lang="en-US" dirty="0" smtClean="0">
                <a:solidFill>
                  <a:schemeClr val="dk1"/>
                </a:solidFill>
              </a:rPr>
              <a:t>- Internal JavaScript code is code that's placed anywhere within the web page between the HTML tags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u="sng" dirty="0" smtClean="0">
                <a:solidFill>
                  <a:schemeClr val="dk1"/>
                </a:solidFill>
              </a:rPr>
              <a:t>External JS 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code placed in a file separate from the HTML code is called external </a:t>
            </a:r>
            <a:r>
              <a:rPr lang="en-US" dirty="0" err="1" smtClean="0">
                <a:solidFill>
                  <a:schemeClr val="dk1"/>
                </a:solidFill>
              </a:rPr>
              <a:t>Javascript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External JavaScript code is written and used in the same way as internal </a:t>
            </a:r>
            <a:r>
              <a:rPr lang="en-US" dirty="0" err="1" smtClean="0">
                <a:solidFill>
                  <a:schemeClr val="dk1"/>
                </a:solidFill>
              </a:rPr>
              <a:t>Javascript</a:t>
            </a:r>
            <a:r>
              <a:rPr lang="en-US" dirty="0" smtClean="0">
                <a:solidFill>
                  <a:schemeClr val="dk1"/>
                </a:solidFill>
              </a:rPr>
              <a:t>. 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The file should have the ".</a:t>
            </a:r>
            <a:r>
              <a:rPr lang="en-US" dirty="0" err="1" smtClean="0">
                <a:solidFill>
                  <a:schemeClr val="dk1"/>
                </a:solidFill>
              </a:rPr>
              <a:t>js</a:t>
            </a:r>
            <a:r>
              <a:rPr lang="en-US" dirty="0" smtClean="0">
                <a:solidFill>
                  <a:schemeClr val="dk1"/>
                </a:solidFill>
              </a:rPr>
              <a:t>" extension. 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altLang="ja-JP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9" name="Rectangle 8"/>
          <p:cNvSpPr/>
          <p:nvPr/>
        </p:nvSpPr>
        <p:spPr>
          <a:xfrm>
            <a:off x="802422" y="1400592"/>
            <a:ext cx="5428890" cy="104651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&lt;script&gt;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alert("Happy Learning");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&lt;/script&gt;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422" y="4812430"/>
            <a:ext cx="5428890" cy="53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&lt;script </a:t>
            </a:r>
            <a:r>
              <a:rPr lang="en-US" dirty="0" err="1" smtClean="0">
                <a:solidFill>
                  <a:schemeClr val="tx1"/>
                </a:solidFill>
              </a:rPr>
              <a:t>src</a:t>
            </a:r>
            <a:r>
              <a:rPr lang="en-US" dirty="0" smtClean="0">
                <a:solidFill>
                  <a:schemeClr val="tx1"/>
                </a:solidFill>
              </a:rPr>
              <a:t>="myScript.js"&gt;&lt;/script&gt;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22865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Variables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Variables are containers for storing data (values</a:t>
            </a:r>
            <a:r>
              <a:rPr lang="en-US" dirty="0" smtClean="0">
                <a:solidFill>
                  <a:schemeClr val="dk1"/>
                </a:solidFill>
              </a:rPr>
              <a:t>) </a:t>
            </a:r>
            <a:r>
              <a:rPr lang="en-US" dirty="0">
                <a:solidFill>
                  <a:schemeClr val="dk1"/>
                </a:solidFill>
              </a:rPr>
              <a:t>that hold information and allow us access them later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All JavaScript variables must be identified with unique names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These unique names are called </a:t>
            </a:r>
            <a:r>
              <a:rPr lang="en-US" dirty="0" smtClean="0">
                <a:solidFill>
                  <a:schemeClr val="dk1"/>
                </a:solidFill>
              </a:rPr>
              <a:t>identifiers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We </a:t>
            </a:r>
            <a:r>
              <a:rPr lang="en-US" dirty="0">
                <a:solidFill>
                  <a:schemeClr val="dk1"/>
                </a:solidFill>
              </a:rPr>
              <a:t>will think of this as a box that has a label on it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46" y="3143359"/>
            <a:ext cx="7769834" cy="29528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57099" y="1601880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myNum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41672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Variables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/>
              <a:t>We can </a:t>
            </a:r>
            <a:r>
              <a:rPr lang="en-US" dirty="0" err="1"/>
              <a:t>visualise</a:t>
            </a:r>
            <a:r>
              <a:rPr lang="en-US" dirty="0"/>
              <a:t> this a box that has a value added to it. </a:t>
            </a:r>
            <a:r>
              <a:rPr lang="en-US" dirty="0" smtClean="0"/>
              <a:t>Below </a:t>
            </a:r>
            <a:r>
              <a:rPr lang="en-US" dirty="0"/>
              <a:t>we add 4 to </a:t>
            </a:r>
            <a:r>
              <a:rPr lang="en-US" dirty="0" err="1" smtClean="0"/>
              <a:t>myNum</a:t>
            </a:r>
            <a:r>
              <a:rPr lang="en-US" dirty="0" smtClean="0"/>
              <a:t> variable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9" name="Rectangle 8"/>
          <p:cNvSpPr/>
          <p:nvPr/>
        </p:nvSpPr>
        <p:spPr>
          <a:xfrm>
            <a:off x="772528" y="1549628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smtClean="0">
                <a:solidFill>
                  <a:schemeClr val="tx1"/>
                </a:solidFill>
              </a:rPr>
              <a:t>4;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1" y="2146324"/>
            <a:ext cx="5630636" cy="34106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76683" y="1549628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4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5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91" y="2433351"/>
            <a:ext cx="5339151" cy="3078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9550" y="2051307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rgbClr val="292929"/>
                </a:solidFill>
                <a:latin typeface="sohne"/>
              </a:rPr>
              <a:t>Changing variables after </a:t>
            </a:r>
            <a:r>
              <a:rPr lang="en-US" sz="1400" b="1" u="sng" dirty="0" err="1">
                <a:solidFill>
                  <a:srgbClr val="292929"/>
                </a:solidFill>
                <a:latin typeface="sohne"/>
              </a:rPr>
              <a:t>initialisation</a:t>
            </a:r>
            <a:r>
              <a:rPr lang="en-US" sz="1400" b="1" u="sng" dirty="0">
                <a:solidFill>
                  <a:srgbClr val="292929"/>
                </a:solidFill>
                <a:latin typeface="sohne"/>
              </a:rPr>
              <a:t> (reassignment)</a:t>
            </a:r>
            <a:endParaRPr lang="en-US" sz="1400" b="1" i="0" u="sng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05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Data Types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 data type specifies the type of data that a variable can </a:t>
            </a:r>
            <a:r>
              <a:rPr lang="en-US" dirty="0" smtClean="0">
                <a:solidFill>
                  <a:schemeClr val="dk1"/>
                </a:solidFill>
              </a:rPr>
              <a:t>store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provides different data types to hold different types of </a:t>
            </a:r>
            <a:r>
              <a:rPr lang="en-US" dirty="0" smtClean="0">
                <a:solidFill>
                  <a:schemeClr val="dk1"/>
                </a:solidFill>
              </a:rPr>
              <a:t>values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Two </a:t>
            </a:r>
            <a:r>
              <a:rPr lang="en-US" altLang="ja-JP" dirty="0"/>
              <a:t>types of data </a:t>
            </a:r>
            <a:r>
              <a:rPr lang="en-US" altLang="ja-JP" dirty="0" smtClean="0"/>
              <a:t>types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Primitive data type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Non-primitive (reference) data type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JavaScript is a </a:t>
            </a:r>
            <a:r>
              <a:rPr lang="en-US" altLang="ja-JP" b="1" dirty="0"/>
              <a:t>dynamic type language</a:t>
            </a:r>
            <a:r>
              <a:rPr lang="en-US" altLang="ja-JP" dirty="0"/>
              <a:t>,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means </a:t>
            </a:r>
            <a:r>
              <a:rPr lang="en-US" altLang="ja-JP" dirty="0"/>
              <a:t>you don't need to specify type of the </a:t>
            </a:r>
            <a:r>
              <a:rPr lang="en-US" altLang="ja-JP" dirty="0" smtClean="0"/>
              <a:t>variable</a:t>
            </a:r>
            <a:endParaRPr lang="en-US" altLang="ja-JP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60" y="940525"/>
            <a:ext cx="3786036" cy="41020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9648" y="3554631"/>
            <a:ext cx="3686262" cy="78437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500" dirty="0">
                <a:solidFill>
                  <a:schemeClr val="tx1"/>
                </a:solidFill>
              </a:rPr>
              <a:t>var </a:t>
            </a:r>
            <a:r>
              <a:rPr lang="nb-NO" sz="1500" dirty="0" smtClean="0">
                <a:solidFill>
                  <a:schemeClr val="tx1"/>
                </a:solidFill>
              </a:rPr>
              <a:t>a= 10; //</a:t>
            </a:r>
            <a:r>
              <a:rPr lang="nb-NO" sz="1500" dirty="0">
                <a:solidFill>
                  <a:schemeClr val="tx1"/>
                </a:solidFill>
              </a:rPr>
              <a:t>holding number  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</a:t>
            </a:r>
            <a:r>
              <a:rPr lang="nb-NO" sz="1500" dirty="0" smtClean="0">
                <a:solidFill>
                  <a:schemeClr val="tx1"/>
                </a:solidFill>
              </a:rPr>
              <a:t>b= </a:t>
            </a:r>
            <a:r>
              <a:rPr lang="nb-NO" sz="1500" dirty="0">
                <a:solidFill>
                  <a:schemeClr val="tx1"/>
                </a:solidFill>
              </a:rPr>
              <a:t>"</a:t>
            </a:r>
            <a:r>
              <a:rPr lang="nb-NO" sz="1500" dirty="0" smtClean="0">
                <a:solidFill>
                  <a:schemeClr val="tx1"/>
                </a:solidFill>
              </a:rPr>
              <a:t>Ram"; //</a:t>
            </a:r>
            <a:r>
              <a:rPr lang="nb-NO" sz="1500" dirty="0">
                <a:solidFill>
                  <a:schemeClr val="tx1"/>
                </a:solidFill>
              </a:rPr>
              <a:t>holding string 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28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0004312"/>
              </p:ext>
            </p:extLst>
          </p:nvPr>
        </p:nvGraphicFramePr>
        <p:xfrm>
          <a:off x="545780" y="970711"/>
          <a:ext cx="10780703" cy="364175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187737">
                  <a:extLst>
                    <a:ext uri="{9D8B030D-6E8A-4147-A177-3AD203B41FA5}">
                      <a16:colId xmlns:a16="http://schemas.microsoft.com/office/drawing/2014/main" xmlns="" val="3478525792"/>
                    </a:ext>
                  </a:extLst>
                </a:gridCol>
                <a:gridCol w="7592966">
                  <a:extLst>
                    <a:ext uri="{9D8B030D-6E8A-4147-A177-3AD203B41FA5}">
                      <a16:colId xmlns:a16="http://schemas.microsoft.com/office/drawing/2014/main" xmlns="" val="758128924"/>
                    </a:ext>
                  </a:extLst>
                </a:gridCol>
              </a:tblGrid>
              <a:tr h="428522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Data Type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9176940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effectLst/>
                        </a:rPr>
                        <a:t>String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>
                          <a:effectLst/>
                        </a:rPr>
                        <a:t>represents sequence of characters e.g. "hello"</a:t>
                      </a:r>
                      <a:endParaRPr lang="en-US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259775395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Number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represents numeric values e.g. 100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472364976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effectLst/>
                        </a:rPr>
                        <a:t>Boolean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>
                          <a:effectLst/>
                        </a:rPr>
                        <a:t>represents boolean value either false or true</a:t>
                      </a:r>
                      <a:endParaRPr lang="en-US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2436068800"/>
                  </a:ext>
                </a:extLst>
              </a:tr>
              <a:tr h="371386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Undefined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data type whose variable is not initialized </a:t>
                      </a:r>
                      <a:r>
                        <a:rPr lang="en-US" dirty="0" smtClean="0">
                          <a:effectLst/>
                        </a:rPr>
                        <a:t>e.g.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a; </a:t>
                      </a:r>
                    </a:p>
                    <a:p>
                      <a:pPr algn="just" fontAlgn="t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say that undefined means lack of value or unknown value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2660880856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Null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represents null i.e. no value at all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366938088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45780" y="4780961"/>
            <a:ext cx="8206334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500" dirty="0" smtClean="0">
                <a:solidFill>
                  <a:schemeClr val="tx1"/>
                </a:solidFill>
              </a:rPr>
              <a:t>var b= </a:t>
            </a:r>
            <a:r>
              <a:rPr lang="nb-NO" sz="1500" dirty="0">
                <a:solidFill>
                  <a:schemeClr val="tx1"/>
                </a:solidFill>
              </a:rPr>
              <a:t>"</a:t>
            </a:r>
            <a:r>
              <a:rPr lang="nb-NO" sz="1500" dirty="0" smtClean="0">
                <a:solidFill>
                  <a:schemeClr val="tx1"/>
                </a:solidFill>
              </a:rPr>
              <a:t>Ram"; //</a:t>
            </a:r>
            <a:r>
              <a:rPr lang="nb-NO" sz="1500" dirty="0">
                <a:solidFill>
                  <a:schemeClr val="tx1"/>
                </a:solidFill>
              </a:rPr>
              <a:t>holding </a:t>
            </a:r>
            <a:r>
              <a:rPr lang="nb-NO" sz="1500" dirty="0" smtClean="0">
                <a:solidFill>
                  <a:schemeClr val="tx1"/>
                </a:solidFill>
              </a:rPr>
              <a:t>string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a= 10; //holding number  </a:t>
            </a:r>
          </a:p>
          <a:p>
            <a:r>
              <a:rPr lang="nb-NO" sz="1500" dirty="0" smtClean="0">
                <a:solidFill>
                  <a:schemeClr val="tx1"/>
                </a:solidFill>
              </a:rPr>
              <a:t>Console.log(Boolean(10 </a:t>
            </a:r>
            <a:r>
              <a:rPr lang="nb-NO" sz="1500" dirty="0">
                <a:solidFill>
                  <a:schemeClr val="tx1"/>
                </a:solidFill>
              </a:rPr>
              <a:t>&gt; 9</a:t>
            </a:r>
            <a:r>
              <a:rPr lang="nb-NO" sz="1500" dirty="0" smtClean="0">
                <a:solidFill>
                  <a:schemeClr val="tx1"/>
                </a:solidFill>
              </a:rPr>
              <a:t>)) // boolean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myVar = null; 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04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1685" y="1825625"/>
            <a:ext cx="10886246" cy="470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719" y="824365"/>
            <a:ext cx="8212183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null and undefined are primitive values in JavaScript.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 null value means absence.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An undefined value means lack of value.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 null or undefined value </a:t>
            </a:r>
            <a:r>
              <a:rPr lang="en-US" dirty="0" err="1">
                <a:solidFill>
                  <a:schemeClr val="dk1"/>
                </a:solidFill>
              </a:rPr>
              <a:t>evalutes</a:t>
            </a:r>
            <a:r>
              <a:rPr lang="en-US" dirty="0">
                <a:solidFill>
                  <a:schemeClr val="dk1"/>
                </a:solidFill>
              </a:rPr>
              <a:t> to false in conditional expression.</a:t>
            </a:r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42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Non-Primitive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288962"/>
              </p:ext>
            </p:extLst>
          </p:nvPr>
        </p:nvGraphicFramePr>
        <p:xfrm>
          <a:off x="545780" y="970711"/>
          <a:ext cx="8485009" cy="17141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508925">
                  <a:extLst>
                    <a:ext uri="{9D8B030D-6E8A-4147-A177-3AD203B41FA5}">
                      <a16:colId xmlns:a16="http://schemas.microsoft.com/office/drawing/2014/main" xmlns="" val="3478525792"/>
                    </a:ext>
                  </a:extLst>
                </a:gridCol>
                <a:gridCol w="5976084">
                  <a:extLst>
                    <a:ext uri="{9D8B030D-6E8A-4147-A177-3AD203B41FA5}">
                      <a16:colId xmlns:a16="http://schemas.microsoft.com/office/drawing/2014/main" xmlns="" val="758128924"/>
                    </a:ext>
                  </a:extLst>
                </a:gridCol>
              </a:tblGrid>
              <a:tr h="428522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Data Type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9176940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 smtClean="0">
                          <a:effectLst/>
                        </a:rPr>
                        <a:t>Object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instance through which we can access members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1259775395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group of similar values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xmlns="" val="47236497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1126" y="3405007"/>
            <a:ext cx="3798028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person =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: 'John',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: 'Doe'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2" idx="1"/>
            <a:endCxn id="7" idx="0"/>
          </p:cNvCxnSpPr>
          <p:nvPr/>
        </p:nvCxnSpPr>
        <p:spPr>
          <a:xfrm rot="10800000" flipH="1" flipV="1">
            <a:off x="545780" y="1827809"/>
            <a:ext cx="1674360" cy="1577197"/>
          </a:xfrm>
          <a:prstGeom prst="bentConnector4">
            <a:avLst>
              <a:gd name="adj1" fmla="val -13653"/>
              <a:gd name="adj2" fmla="val 7717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11286" y="3405006"/>
            <a:ext cx="3941720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stringArray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smtClean="0">
                <a:solidFill>
                  <a:schemeClr val="tx1"/>
                </a:solidFill>
              </a:rPr>
              <a:t>[“John", “Doe"];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numericArray</a:t>
            </a:r>
            <a:r>
              <a:rPr lang="en-US" sz="1500" dirty="0">
                <a:solidFill>
                  <a:schemeClr val="tx1"/>
                </a:solidFill>
              </a:rPr>
              <a:t> = [1, 2, 3, 4];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1184366" y="2342606"/>
            <a:ext cx="6197780" cy="106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221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126" y="1216645"/>
            <a:ext cx="3798028" cy="176914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chemeClr val="tx1"/>
                </a:solidFill>
              </a:rPr>
              <a:t>&lt;Left operand&gt; operator &lt;right operand&gt;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dirty="0" smtClean="0">
                <a:solidFill>
                  <a:schemeClr val="tx1"/>
                </a:solidFill>
              </a:rPr>
              <a:t>For example, in 1 + 2,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+ sign is an operator and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1 is left side operand and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2 is right side operand 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126" y="704914"/>
            <a:ext cx="8909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dk1"/>
                </a:solidFill>
              </a:rPr>
              <a:t>An </a:t>
            </a:r>
            <a:r>
              <a:rPr lang="en-US" dirty="0">
                <a:solidFill>
                  <a:schemeClr val="dk1"/>
                </a:solidFill>
              </a:rPr>
              <a:t>operator performs some operation </a:t>
            </a:r>
            <a:r>
              <a:rPr lang="en-US" dirty="0" smtClean="0">
                <a:solidFill>
                  <a:schemeClr val="dk1"/>
                </a:solidFill>
              </a:rPr>
              <a:t>on </a:t>
            </a:r>
            <a:r>
              <a:rPr lang="en-US" dirty="0">
                <a:solidFill>
                  <a:schemeClr val="dk1"/>
                </a:solidFill>
              </a:rPr>
              <a:t>single or multiple </a:t>
            </a:r>
            <a:r>
              <a:rPr lang="en-US" dirty="0" smtClean="0">
                <a:solidFill>
                  <a:schemeClr val="dk1"/>
                </a:solidFill>
              </a:rPr>
              <a:t>operands </a:t>
            </a:r>
            <a:r>
              <a:rPr lang="en-IN" dirty="0"/>
              <a:t>and produces a </a:t>
            </a:r>
            <a:r>
              <a:rPr lang="en-IN" dirty="0" smtClean="0"/>
              <a:t>result</a:t>
            </a:r>
          </a:p>
          <a:p>
            <a:r>
              <a:rPr lang="en-IN" dirty="0">
                <a:solidFill>
                  <a:schemeClr val="dk1"/>
                </a:solidFill>
              </a:rPr>
              <a:t>	</a:t>
            </a:r>
            <a:endParaRPr lang="en-IN" b="1" dirty="0">
              <a:solidFill>
                <a:schemeClr val="dk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1886" y="3471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Arithmetic </a:t>
            </a:r>
            <a:r>
              <a:rPr lang="en-IN" dirty="0" smtClean="0"/>
              <a:t>Operators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Comparison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Logical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Assignment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Conditional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Ternary Operator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1886" y="30639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 smtClean="0">
                <a:solidFill>
                  <a:schemeClr val="dk1"/>
                </a:solidFill>
              </a:rPr>
              <a:t>Types of Operators</a:t>
            </a:r>
            <a:endParaRPr lang="en-IN" b="1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39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Operators - </a:t>
            </a:r>
            <a:r>
              <a:rPr lang="en-US" sz="3600" b="1" dirty="0" smtClean="0">
                <a:solidFill>
                  <a:srgbClr val="0064B5"/>
                </a:solidFill>
              </a:rPr>
              <a:t>Arithmetic</a:t>
            </a:r>
            <a:endParaRPr lang="en-US" sz="3600" b="1" dirty="0">
              <a:solidFill>
                <a:srgbClr val="0064B5"/>
              </a:solidFill>
            </a:endParaRP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1589" y="824365"/>
            <a:ext cx="5261068" cy="535045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Arithmetic </a:t>
            </a:r>
            <a:r>
              <a:rPr lang="en-US" sz="1500" b="1" u="sng" dirty="0" smtClean="0">
                <a:solidFill>
                  <a:schemeClr val="tx1"/>
                </a:solidFill>
              </a:rPr>
              <a:t>Operation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5, y = 10;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z = x + y; //performs addition and returns 15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y - x; //performs subtraction and returns 5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x * y; //performs multiplication and returns 50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y / x; //performs division and returns 2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x % 2; //returns division remainder </a:t>
            </a:r>
            <a:r>
              <a:rPr lang="en-US" sz="1500" dirty="0" smtClean="0">
                <a:solidFill>
                  <a:schemeClr val="tx1"/>
                </a:solidFill>
              </a:rPr>
              <a:t>1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5;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x++; //</a:t>
            </a:r>
            <a:r>
              <a:rPr lang="en-US" sz="1500" dirty="0">
                <a:solidFill>
                  <a:schemeClr val="tx1"/>
                </a:solidFill>
              </a:rPr>
              <a:t>post-increment, x will be 5 here and 6 in the next line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++x; //pre-increment, x will be 7 here 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x--; //post-decrement, x will be 7 here and 6 in the next line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--x; //pre-decrement, x will be 5 here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11922059"/>
              </p:ext>
            </p:extLst>
          </p:nvPr>
        </p:nvGraphicFramePr>
        <p:xfrm>
          <a:off x="254162" y="832531"/>
          <a:ext cx="6333172" cy="3539172"/>
        </p:xfrm>
        <a:graphic>
          <a:graphicData uri="http://schemas.openxmlformats.org/drawingml/2006/table">
            <a:tbl>
              <a:tblPr/>
              <a:tblGrid>
                <a:gridCol w="1522386">
                  <a:extLst>
                    <a:ext uri="{9D8B030D-6E8A-4147-A177-3AD203B41FA5}">
                      <a16:colId xmlns:a16="http://schemas.microsoft.com/office/drawing/2014/main" xmlns="" val="1298278947"/>
                    </a:ext>
                  </a:extLst>
                </a:gridCol>
                <a:gridCol w="4810786">
                  <a:extLst>
                    <a:ext uri="{9D8B030D-6E8A-4147-A177-3AD203B41FA5}">
                      <a16:colId xmlns:a16="http://schemas.microsoft.com/office/drawing/2014/main" xmlns="" val="3021137129"/>
                    </a:ext>
                  </a:extLst>
                </a:gridCol>
              </a:tblGrid>
              <a:tr h="581630">
                <a:tc>
                  <a:txBody>
                    <a:bodyPr/>
                    <a:lstStyle/>
                    <a:p>
                      <a:pPr algn="l" fontAlgn="b"/>
                      <a:r>
                        <a:rPr lang="en-IN" b="0">
                          <a:solidFill>
                            <a:srgbClr val="FFFFFF"/>
                          </a:solidFill>
                          <a:effectLst/>
                        </a:rPr>
                        <a:t>Operator</a:t>
                      </a:r>
                    </a:p>
                  </a:txBody>
                  <a:tcPr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8158283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+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Adds two numeric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034651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Subtract right operand from left operand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6045554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*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Multiply two numeric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8512856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/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Divide left operand by right operand.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2262787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solidFill>
                            <a:srgbClr val="414141"/>
                          </a:solidFill>
                          <a:effectLst/>
                        </a:rPr>
                        <a:t>%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Modulus operator. Returns remainder of two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6860559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++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Increment operator. Increase operand value by one.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2143872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--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Decrement operator. Decrease value by one.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7719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893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Comparison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5883" y="837960"/>
            <a:ext cx="4347807" cy="535045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Comparison Operators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5, b = 10, c = "5";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a;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 c;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=== c;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 x;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!= b;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&gt; b;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&lt; b;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&gt;= b;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&lt;= b; // returns true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9441097"/>
              </p:ext>
            </p:extLst>
          </p:nvPr>
        </p:nvGraphicFramePr>
        <p:xfrm>
          <a:off x="321126" y="878574"/>
          <a:ext cx="6541228" cy="5214568"/>
        </p:xfrm>
        <a:graphic>
          <a:graphicData uri="http://schemas.openxmlformats.org/drawingml/2006/table">
            <a:tbl>
              <a:tblPr/>
              <a:tblGrid>
                <a:gridCol w="1523786">
                  <a:extLst>
                    <a:ext uri="{9D8B030D-6E8A-4147-A177-3AD203B41FA5}">
                      <a16:colId xmlns:a16="http://schemas.microsoft.com/office/drawing/2014/main" xmlns="" val="3176424470"/>
                    </a:ext>
                  </a:extLst>
                </a:gridCol>
                <a:gridCol w="5017442">
                  <a:extLst>
                    <a:ext uri="{9D8B030D-6E8A-4147-A177-3AD203B41FA5}">
                      <a16:colId xmlns:a16="http://schemas.microsoft.com/office/drawing/2014/main" xmlns="" val="2598264922"/>
                    </a:ext>
                  </a:extLst>
                </a:gridCol>
              </a:tblGrid>
              <a:tr h="2592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</a:rPr>
                        <a:t>Operators</a:t>
                      </a:r>
                    </a:p>
                  </a:txBody>
                  <a:tcPr marL="54392" marR="54392" marT="27196" marB="27196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4392" marR="54392" marT="27196" marB="27196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233528"/>
                  </a:ext>
                </a:extLst>
              </a:tr>
              <a:tr h="65076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==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Compares the equality of two operands </a:t>
                      </a:r>
                      <a:r>
                        <a:rPr lang="en-US" sz="1400" b="1" i="0" dirty="0">
                          <a:solidFill>
                            <a:srgbClr val="414141"/>
                          </a:solidFill>
                          <a:effectLst/>
                        </a:rPr>
                        <a:t>without considering type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368847"/>
                  </a:ext>
                </a:extLst>
              </a:tr>
              <a:tr h="45501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===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Compares equality of two operands </a:t>
                      </a:r>
                      <a:r>
                        <a:rPr lang="en-US" sz="1400" b="1" dirty="0">
                          <a:solidFill>
                            <a:srgbClr val="414141"/>
                          </a:solidFill>
                          <a:effectLst/>
                        </a:rPr>
                        <a:t>with type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652501"/>
                  </a:ext>
                </a:extLst>
              </a:tr>
              <a:tr h="45501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!=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Compares inequality of two operands.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3893211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&gt;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Returns a </a:t>
                      </a:r>
                      <a:r>
                        <a:rPr lang="en-US" sz="14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 value true if the left-side value is greater than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245723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&lt;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Returns a boolean value true if the left-side value is less than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9516854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&gt;=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Returns a boolean value true if the left-side value is greater than or equal to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5114994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&lt;=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Returns a </a:t>
                      </a:r>
                      <a:r>
                        <a:rPr lang="en-US" sz="14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 value true if the left-side value is less than or equal to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4125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524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Logical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5883" y="1094105"/>
            <a:ext cx="4347807" cy="392668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Logical Operators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5, b = 10;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!= b) &amp;&amp; (a &lt; b);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&gt; b) || (a == b);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&lt; b) || (a == b);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!(a &lt; b);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!(a &gt; b); // returns true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7387551"/>
              </p:ext>
            </p:extLst>
          </p:nvPr>
        </p:nvGraphicFramePr>
        <p:xfrm>
          <a:off x="507983" y="1094105"/>
          <a:ext cx="6032154" cy="3926686"/>
        </p:xfrm>
        <a:graphic>
          <a:graphicData uri="http://schemas.openxmlformats.org/drawingml/2006/table">
            <a:tbl>
              <a:tblPr/>
              <a:tblGrid>
                <a:gridCol w="1089546">
                  <a:extLst>
                    <a:ext uri="{9D8B030D-6E8A-4147-A177-3AD203B41FA5}">
                      <a16:colId xmlns:a16="http://schemas.microsoft.com/office/drawing/2014/main" xmlns="" val="1946935215"/>
                    </a:ext>
                  </a:extLst>
                </a:gridCol>
                <a:gridCol w="4942608">
                  <a:extLst>
                    <a:ext uri="{9D8B030D-6E8A-4147-A177-3AD203B41FA5}">
                      <a16:colId xmlns:a16="http://schemas.microsoft.com/office/drawing/2014/main" xmlns="" val="2243260515"/>
                    </a:ext>
                  </a:extLst>
                </a:gridCol>
              </a:tblGrid>
              <a:tr h="244039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>
                          <a:solidFill>
                            <a:srgbClr val="FFFFFF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67990" marR="67990" marT="33995" marB="33995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7990" marR="67990" marT="33995" marB="33995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9938400"/>
                  </a:ext>
                </a:extLst>
              </a:tr>
              <a:tr h="134221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&amp;&amp;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&amp;&amp; is known as AND operator. It checks whether two operands are non-zero or not (0, false, undefined, null or "" are considered as zero). It returns 1 if they are non-zero; otherwise, returns 0.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0142487"/>
                  </a:ext>
                </a:extLst>
              </a:tr>
              <a:tr h="134221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||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|| is known as OR operator. It checks whether any one of the two operands is non-zero or not (0, false, undefined, null or "" is considered as zero). It returns 1 if any one of </a:t>
                      </a:r>
                      <a:r>
                        <a:rPr lang="en-US" sz="1300" dirty="0" err="1">
                          <a:solidFill>
                            <a:srgbClr val="414141"/>
                          </a:solidFill>
                          <a:effectLst/>
                        </a:rPr>
                        <a:t>of</a:t>
                      </a:r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 them is non-zero; otherwise, returns 0.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1402229"/>
                  </a:ext>
                </a:extLst>
              </a:tr>
              <a:tr h="9761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!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! is known as NOT operator. It reverses the </a:t>
                      </a:r>
                      <a:r>
                        <a:rPr lang="en-US" sz="13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 result of the operand (or condition). !false returns true, and !true returns false.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853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126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Ternary </a:t>
            </a:r>
            <a:r>
              <a:rPr lang="en-US" sz="3600" b="1" dirty="0" smtClean="0">
                <a:solidFill>
                  <a:srgbClr val="0064B5"/>
                </a:solidFill>
              </a:rPr>
              <a:t>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023" y="2289601"/>
            <a:ext cx="4281731" cy="250877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&lt;condition&gt; ? &lt;value1&gt; : &lt;value2</a:t>
            </a:r>
            <a:r>
              <a:rPr lang="en-US" sz="1500" dirty="0" smtClean="0">
                <a:solidFill>
                  <a:schemeClr val="tx1"/>
                </a:solidFill>
              </a:rPr>
              <a:t>&gt;;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10, b = 5;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c = a &gt; b? a : b; // value of c would be 10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d = a &gt; b? b : a; // value of d would be 5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JavaScript provides a special operator called ternary operator :? that assigns a value to a variable based on some condition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Ternary operator ?: is a short form of if-else condition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868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6184" y="1681932"/>
            <a:ext cx="10202741" cy="462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3 different types of functions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9758" y="1961992"/>
            <a:ext cx="10143853" cy="396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Function Expression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9801" y="1935320"/>
            <a:ext cx="10007237" cy="459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Pages Work?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4877" y="1863339"/>
            <a:ext cx="9969546" cy="458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Function constructor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9894" y="1724297"/>
            <a:ext cx="9895523" cy="34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invocation methods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50410" y="2057376"/>
            <a:ext cx="9322390" cy="380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Function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364" y="736024"/>
            <a:ext cx="923694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ja-JP" b="1" u="sng" dirty="0" smtClean="0"/>
              <a:t>Function with parameters:</a:t>
            </a:r>
            <a:endParaRPr lang="en-US" altLang="ja-JP" b="1" u="sng" dirty="0"/>
          </a:p>
        </p:txBody>
      </p:sp>
      <p:sp>
        <p:nvSpPr>
          <p:cNvPr id="10" name="Rectangle 9"/>
          <p:cNvSpPr/>
          <p:nvPr/>
        </p:nvSpPr>
        <p:spPr>
          <a:xfrm>
            <a:off x="450309" y="1215465"/>
            <a:ext cx="5645691" cy="216075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//defining a function</a:t>
            </a:r>
          </a:p>
          <a:p>
            <a:r>
              <a:rPr lang="en-US" sz="1500" dirty="0">
                <a:solidFill>
                  <a:schemeClr val="tx1"/>
                </a:solidFill>
              </a:rPr>
              <a:t>function </a:t>
            </a:r>
            <a:r>
              <a:rPr lang="en-US" sz="1500" dirty="0" err="1">
                <a:solidFill>
                  <a:schemeClr val="tx1"/>
                </a:solidFill>
              </a:rPr>
              <a:t>ShowMessage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alert("Hello " + 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 + " " +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//calling a function</a:t>
            </a:r>
          </a:p>
          <a:p>
            <a:r>
              <a:rPr lang="en-US" sz="1500" dirty="0" err="1" smtClean="0">
                <a:solidFill>
                  <a:schemeClr val="tx1"/>
                </a:solidFill>
              </a:rPr>
              <a:t>ShowMessage</a:t>
            </a:r>
            <a:r>
              <a:rPr lang="en-US" sz="1500" dirty="0" smtClean="0">
                <a:solidFill>
                  <a:schemeClr val="tx1"/>
                </a:solidFill>
              </a:rPr>
              <a:t>(“Ashok", “Kumar");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364" y="3541276"/>
            <a:ext cx="296735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ja-JP" b="1" u="sng" dirty="0"/>
              <a:t>Function with </a:t>
            </a:r>
            <a:r>
              <a:rPr lang="en-US" altLang="ja-JP" b="1" u="sng" dirty="0" smtClean="0"/>
              <a:t>Return Value:</a:t>
            </a:r>
            <a:endParaRPr lang="en-US" altLang="ja-JP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450309" y="4046640"/>
            <a:ext cx="5645691" cy="216075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//defining a function</a:t>
            </a:r>
          </a:p>
          <a:p>
            <a:r>
              <a:rPr lang="nn-NO" sz="1500" dirty="0">
                <a:solidFill>
                  <a:schemeClr val="tx1"/>
                </a:solidFill>
              </a:rPr>
              <a:t>function Sum(val1, val2) {</a:t>
            </a:r>
          </a:p>
          <a:p>
            <a:r>
              <a:rPr lang="nn-NO" sz="1500" dirty="0">
                <a:solidFill>
                  <a:schemeClr val="tx1"/>
                </a:solidFill>
              </a:rPr>
              <a:t>    return val1 + val2;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//calling a function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result = Sum(10,20); // returns 30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3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Callback</a:t>
            </a:r>
            <a:r>
              <a:rPr lang="en-IN" dirty="0" smtClean="0"/>
              <a:t> function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1097" y="1802675"/>
            <a:ext cx="857073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conditional statements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JavaScript includes if-else conditional statements to control the program flow, similar to other programming languages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if-else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else if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740758"/>
            <a:ext cx="3133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22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Conditional statements – if condition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126" y="2532254"/>
            <a:ext cx="4433754" cy="363341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code to be executed if condition is true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if( 1 &gt;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alert("1 is greater than 0");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if( 1 &lt;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alert("1 is less than 0");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126" y="623289"/>
            <a:ext cx="1069124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keyword if tells JavaScript to start the conditional statement.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smtClean="0"/>
              <a:t>1 </a:t>
            </a:r>
            <a:r>
              <a:rPr lang="en-US" dirty="0"/>
              <a:t>&gt; </a:t>
            </a:r>
            <a:r>
              <a:rPr lang="en-US" dirty="0" smtClean="0"/>
              <a:t>0) </a:t>
            </a:r>
            <a:r>
              <a:rPr lang="en-US" dirty="0"/>
              <a:t>is the condition to test, which in this case is true — </a:t>
            </a:r>
            <a:r>
              <a:rPr lang="en-US" dirty="0" smtClean="0"/>
              <a:t>1 </a:t>
            </a:r>
            <a:r>
              <a:rPr lang="en-US" dirty="0"/>
              <a:t>is greater than </a:t>
            </a:r>
            <a:r>
              <a:rPr lang="en-US" dirty="0" smtClean="0"/>
              <a:t>0.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part contained inside curly braces {} is the block of code to run.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Because the condition passes, the variable outcome is assigned the value "if block".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7" y="2558476"/>
            <a:ext cx="6296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5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Conditional statements - Else condition</a:t>
            </a: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023" y="1468109"/>
            <a:ext cx="5570600" cy="47236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 block of code to be executed if the condition is true}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</a:t>
            </a:r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//  block of code to be executed if the condition is </a:t>
            </a:r>
            <a:r>
              <a:rPr lang="en-US" sz="1500" dirty="0" smtClean="0">
                <a:solidFill>
                  <a:schemeClr val="tx1"/>
                </a:solidFill>
              </a:rPr>
              <a:t>false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 err="1" smtClean="0">
                <a:solidFill>
                  <a:schemeClr val="tx1"/>
                </a:solidFill>
              </a:rPr>
              <a:t>num</a:t>
            </a:r>
            <a:r>
              <a:rPr lang="en-US" sz="1500" dirty="0" smtClean="0">
                <a:solidFill>
                  <a:schemeClr val="tx1"/>
                </a:solidFill>
              </a:rPr>
              <a:t> = 2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// </a:t>
            </a:r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num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smtClean="0">
                <a:solidFill>
                  <a:schemeClr val="tx1"/>
                </a:solidFill>
              </a:rPr>
              <a:t>= -2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if(</a:t>
            </a:r>
            <a:r>
              <a:rPr lang="en-US" sz="1500" dirty="0">
                <a:solidFill>
                  <a:schemeClr val="tx1"/>
                </a:solidFill>
              </a:rPr>
              <a:t>number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&gt;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smtClean="0">
                <a:solidFill>
                  <a:schemeClr val="tx1"/>
                </a:solidFill>
              </a:rPr>
              <a:t>alert(</a:t>
            </a:r>
            <a:r>
              <a:rPr lang="en-US" sz="1500" dirty="0" err="1" smtClean="0">
                <a:solidFill>
                  <a:schemeClr val="tx1"/>
                </a:solidFill>
              </a:rPr>
              <a:t>num</a:t>
            </a:r>
            <a:r>
              <a:rPr lang="en-US" sz="1500" dirty="0" smtClean="0">
                <a:solidFill>
                  <a:schemeClr val="tx1"/>
                </a:solidFill>
              </a:rPr>
              <a:t> +” is greater than 0”);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</a:t>
            </a:r>
            <a:r>
              <a:rPr lang="en-US" sz="1500" dirty="0" err="1">
                <a:solidFill>
                  <a:schemeClr val="tx1"/>
                </a:solidFill>
              </a:rPr>
              <a:t>num</a:t>
            </a:r>
            <a:r>
              <a:rPr lang="en-US" sz="1500" dirty="0">
                <a:solidFill>
                  <a:schemeClr val="tx1"/>
                </a:solidFill>
              </a:rPr>
              <a:t> +” is </a:t>
            </a:r>
            <a:r>
              <a:rPr lang="en-US" sz="1500" dirty="0" smtClean="0">
                <a:solidFill>
                  <a:schemeClr val="tx1"/>
                </a:solidFill>
              </a:rPr>
              <a:t>less </a:t>
            </a:r>
            <a:r>
              <a:rPr lang="en-US" sz="1500" dirty="0">
                <a:solidFill>
                  <a:schemeClr val="tx1"/>
                </a:solidFill>
              </a:rPr>
              <a:t>than 0”);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1126" y="697757"/>
            <a:ext cx="9606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Use else statement when you want to execute the code every time when if condition evaluates to false.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8109"/>
            <a:ext cx="5795890" cy="31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7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28598" y="463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Conditional statements </a:t>
            </a:r>
            <a:r>
              <a:rPr lang="en-US" sz="3600" b="1" dirty="0" smtClean="0">
                <a:solidFill>
                  <a:srgbClr val="0064B5"/>
                </a:solidFill>
              </a:rPr>
              <a:t>– Else if </a:t>
            </a:r>
            <a:r>
              <a:rPr lang="en-US" sz="3600" b="1" dirty="0">
                <a:solidFill>
                  <a:srgbClr val="0064B5"/>
                </a:solidFill>
              </a:rPr>
              <a:t>condition</a:t>
            </a: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763" y="1199672"/>
            <a:ext cx="4973685" cy="47236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//Execute this code block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>
                <a:solidFill>
                  <a:schemeClr val="tx1"/>
                </a:solidFill>
              </a:rPr>
              <a:t>else if(condition expression){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//Execute this code block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check if the number if positive, negative or zero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number = </a:t>
            </a:r>
            <a:r>
              <a:rPr lang="en-US" sz="1500" dirty="0" smtClean="0">
                <a:solidFill>
                  <a:schemeClr val="tx1"/>
                </a:solidFill>
              </a:rPr>
              <a:t>2;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number </a:t>
            </a:r>
            <a:r>
              <a:rPr lang="en-US" sz="1500" dirty="0">
                <a:solidFill>
                  <a:schemeClr val="tx1"/>
                </a:solidFill>
              </a:rPr>
              <a:t>is positive");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 if (number &gt; 0)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console.log("The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 </a:t>
            </a:r>
            <a:r>
              <a:rPr lang="en-US" sz="1500" dirty="0">
                <a:solidFill>
                  <a:schemeClr val="tx1"/>
                </a:solidFill>
              </a:rPr>
              <a:t>if (number == 0)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console.log("The number is 0");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 </a:t>
            </a:r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console.log("The number is negative");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1126" y="697757"/>
            <a:ext cx="9606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Use "else if" condition when you want to apply second level condition after if statement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75" y="1199672"/>
            <a:ext cx="7010249" cy="31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34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conditional statements - Switch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6350" y="573736"/>
            <a:ext cx="10691240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The JavaScript switch statement is used in decision making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switch statement evaluates an expression and executes the corresponding body that matches the expression's result.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50" y="1548362"/>
            <a:ext cx="4973685" cy="368548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switch(expression or literal value){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1: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2: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n: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//default code to be executed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//if none of the above case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640" y="1548362"/>
            <a:ext cx="4411680" cy="47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15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conditional statements - Switch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145" y="790716"/>
            <a:ext cx="4973685" cy="427767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a = 2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switch </a:t>
            </a:r>
            <a:r>
              <a:rPr lang="en-US" sz="1500" dirty="0">
                <a:solidFill>
                  <a:schemeClr val="tx1"/>
                </a:solidFill>
              </a:rPr>
              <a:t>(a) {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case 1: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'one';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2: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'two';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'not found';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console.log(`The value is </a:t>
            </a:r>
            <a:r>
              <a:rPr lang="en-US" sz="1500" dirty="0" smtClean="0">
                <a:solidFill>
                  <a:schemeClr val="tx1"/>
                </a:solidFill>
              </a:rPr>
              <a:t>‘+{</a:t>
            </a:r>
            <a:r>
              <a:rPr lang="en-US" sz="1500" dirty="0">
                <a:solidFill>
                  <a:schemeClr val="tx1"/>
                </a:solidFill>
              </a:rPr>
              <a:t>a</a:t>
            </a:r>
            <a:r>
              <a:rPr lang="en-US" sz="1500" dirty="0" smtClean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28598" y="790716"/>
            <a:ext cx="4973685" cy="427767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</a:t>
            </a:r>
            <a:r>
              <a:rPr lang="en-US" sz="1500" dirty="0">
                <a:solidFill>
                  <a:schemeClr val="tx1"/>
                </a:solidFill>
              </a:rPr>
              <a:t> = "bill";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switch (</a:t>
            </a:r>
            <a:r>
              <a:rPr lang="en-US" sz="1500" dirty="0" err="1">
                <a:solidFill>
                  <a:schemeClr val="tx1"/>
                </a:solidFill>
              </a:rPr>
              <a:t>str</a:t>
            </a:r>
            <a:r>
              <a:rPr lang="en-US" sz="1500" dirty="0">
                <a:solidFill>
                  <a:schemeClr val="tx1"/>
                </a:solidFill>
              </a:rPr>
              <a:t>) 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</a:t>
            </a:r>
            <a:r>
              <a:rPr lang="en-US" sz="1500" dirty="0" err="1">
                <a:solidFill>
                  <a:schemeClr val="tx1"/>
                </a:solidFill>
              </a:rPr>
              <a:t>steve</a:t>
            </a:r>
            <a:r>
              <a:rPr lang="en-US" sz="1500" dirty="0">
                <a:solidFill>
                  <a:schemeClr val="tx1"/>
                </a:solidFill>
              </a:rPr>
              <a:t>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Steve");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"bill":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Bill");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"john":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John");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alert("Unknown Person");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0080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9837" y="1948656"/>
            <a:ext cx="71723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String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length</a:t>
            </a:r>
            <a:r>
              <a:rPr lang="en-US" dirty="0"/>
              <a:t>: Returns the number of characters in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toUpperCase</a:t>
            </a:r>
            <a:r>
              <a:rPr lang="en-US" b="1" dirty="0"/>
              <a:t>()</a:t>
            </a:r>
            <a:r>
              <a:rPr lang="en-US" dirty="0"/>
              <a:t>: A string is converted to upper </a:t>
            </a:r>
            <a:r>
              <a:rPr lang="en-US" dirty="0" smtClean="0"/>
              <a:t>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toLowerCase</a:t>
            </a:r>
            <a:r>
              <a:rPr lang="en-IN" b="1" dirty="0" smtClean="0"/>
              <a:t>(): </a:t>
            </a:r>
            <a:r>
              <a:rPr lang="en-US" dirty="0"/>
              <a:t>A string is converted to lower </a:t>
            </a:r>
            <a:r>
              <a:rPr lang="en-US" dirty="0" smtClean="0"/>
              <a:t>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/>
              <a:t>concat</a:t>
            </a:r>
            <a:r>
              <a:rPr lang="en-IN" b="1" dirty="0" smtClean="0"/>
              <a:t>(): </a:t>
            </a:r>
            <a:r>
              <a:rPr lang="en-US" dirty="0" smtClean="0"/>
              <a:t>joins </a:t>
            </a:r>
            <a:r>
              <a:rPr lang="en-US" dirty="0"/>
              <a:t>two or more </a:t>
            </a:r>
            <a:r>
              <a:rPr lang="en-US" dirty="0" smtClean="0"/>
              <a:t>strings, </a:t>
            </a:r>
            <a:r>
              <a:rPr lang="en-US" dirty="0"/>
              <a:t>can be used instead of the plus </a:t>
            </a:r>
            <a:r>
              <a:rPr lang="en-US" dirty="0" smtClean="0"/>
              <a:t>operator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trim</a:t>
            </a:r>
            <a:r>
              <a:rPr lang="en-IN" b="1" dirty="0" smtClean="0"/>
              <a:t>(): </a:t>
            </a:r>
            <a:r>
              <a:rPr lang="en-US" dirty="0"/>
              <a:t>method removes whitespace from both sides of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charAt</a:t>
            </a:r>
            <a:r>
              <a:rPr lang="en-IN" b="1" dirty="0" smtClean="0"/>
              <a:t>(): </a:t>
            </a:r>
            <a:r>
              <a:rPr lang="en-US" dirty="0"/>
              <a:t>method returns the character at a specified index (position) in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indexOf</a:t>
            </a:r>
            <a:r>
              <a:rPr lang="en-IN" b="1" dirty="0" smtClean="0"/>
              <a:t>(): </a:t>
            </a:r>
            <a:r>
              <a:rPr lang="en-US" dirty="0"/>
              <a:t>method returns the position of the first occurrence of a specified value in a </a:t>
            </a:r>
            <a:r>
              <a:rPr lang="en-US" dirty="0" smtClean="0"/>
              <a:t>string, </a:t>
            </a:r>
            <a:r>
              <a:rPr lang="en-US" dirty="0"/>
              <a:t>method returns -1 if </a:t>
            </a:r>
            <a:r>
              <a:rPr lang="en-US" b="1" dirty="0" smtClean="0"/>
              <a:t>split</a:t>
            </a:r>
            <a:r>
              <a:rPr lang="en-US" b="1" dirty="0"/>
              <a:t>(): </a:t>
            </a:r>
            <a:r>
              <a:rPr lang="en-US" dirty="0"/>
              <a:t>method divides a String into an ordered list of substrings and returns them as an array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411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String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6350" y="573736"/>
            <a:ext cx="4973685" cy="52984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txt = </a:t>
            </a:r>
            <a:r>
              <a:rPr lang="en-US" sz="1500" dirty="0" smtClean="0">
                <a:solidFill>
                  <a:schemeClr val="tx1"/>
                </a:solidFill>
              </a:rPr>
              <a:t>“JavaScript";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length = </a:t>
            </a:r>
            <a:r>
              <a:rPr lang="en-US" sz="1500" dirty="0" err="1">
                <a:solidFill>
                  <a:schemeClr val="tx1"/>
                </a:solidFill>
              </a:rPr>
              <a:t>txt.length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 World!";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text1.toUpperCase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 World!";       // String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text1.toLowerCase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"World";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text3 = text1.concat(" ", text2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      Hello World!      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text1.trim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8390" y="573736"/>
            <a:ext cx="4973685" cy="52984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 = "HELLO WORLD";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char = </a:t>
            </a:r>
            <a:r>
              <a:rPr lang="en-US" sz="1500" dirty="0" err="1">
                <a:solidFill>
                  <a:schemeClr val="tx1"/>
                </a:solidFill>
              </a:rPr>
              <a:t>text.charAt</a:t>
            </a:r>
            <a:r>
              <a:rPr lang="en-US" sz="1500" dirty="0">
                <a:solidFill>
                  <a:schemeClr val="tx1"/>
                </a:solidFill>
              </a:rPr>
              <a:t>(0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message = "JavaScript is fun";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check the first occurrence of '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' in message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message.indexOf</a:t>
            </a:r>
            <a:r>
              <a:rPr lang="en-US" sz="1500" dirty="0">
                <a:solidFill>
                  <a:schemeClr val="tx1"/>
                </a:solidFill>
              </a:rPr>
              <a:t>("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console.log(result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str.indexOf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searchValue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fromIndex</a:t>
            </a:r>
            <a:r>
              <a:rPr lang="en-US" sz="1500" dirty="0" smtClean="0">
                <a:solidFill>
                  <a:schemeClr val="tx1"/>
                </a:solidFill>
              </a:rPr>
              <a:t>)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message = "JavaScript is fun";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result = </a:t>
            </a:r>
            <a:r>
              <a:rPr lang="en-US" sz="1500" dirty="0" err="1">
                <a:solidFill>
                  <a:schemeClr val="tx1"/>
                </a:solidFill>
              </a:rPr>
              <a:t>message.split</a:t>
            </a:r>
            <a:r>
              <a:rPr lang="en-US" sz="1500" dirty="0">
                <a:solidFill>
                  <a:schemeClr val="tx1"/>
                </a:solidFill>
              </a:rPr>
              <a:t>(" ");</a:t>
            </a:r>
          </a:p>
        </p:txBody>
      </p:sp>
    </p:spTree>
    <p:extLst>
      <p:ext uri="{BB962C8B-B14F-4D97-AF65-F5344CB8AC3E}">
        <p14:creationId xmlns:p14="http://schemas.microsoft.com/office/powerpoint/2010/main" xmlns="" val="34493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array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13" y="1571612"/>
            <a:ext cx="895356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Real world problem- ecommerce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0" y="1670844"/>
            <a:ext cx="87249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Real world problem - transport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5986"/>
            <a:ext cx="9652000" cy="451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array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14489"/>
            <a:ext cx="9652000" cy="450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6203"/>
            <a:ext cx="9652000" cy="365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Space and time complexity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5950" y="2037557"/>
            <a:ext cx="96393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Built in function complexity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31648"/>
            <a:ext cx="9652000" cy="449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array is an object that can store multiple </a:t>
            </a:r>
            <a:r>
              <a:rPr lang="en-US" dirty="0" smtClean="0"/>
              <a:t>values</a:t>
            </a:r>
            <a:r>
              <a:rPr lang="en-US" dirty="0"/>
              <a:t>, create an array is by using an array literal []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6350" y="1372825"/>
            <a:ext cx="4973685" cy="310689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empty array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myList</a:t>
            </a:r>
            <a:r>
              <a:rPr lang="en-US" sz="1500" dirty="0">
                <a:solidFill>
                  <a:schemeClr val="tx1"/>
                </a:solidFill>
              </a:rPr>
              <a:t> = [ 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of numbers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numberArray</a:t>
            </a:r>
            <a:r>
              <a:rPr lang="en-US" sz="1500" dirty="0">
                <a:solidFill>
                  <a:schemeClr val="tx1"/>
                </a:solidFill>
              </a:rPr>
              <a:t> = [ 2, 4, 6, 8];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of strings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stringArray</a:t>
            </a:r>
            <a:r>
              <a:rPr lang="en-US" sz="1500" dirty="0">
                <a:solidFill>
                  <a:schemeClr val="tx1"/>
                </a:solidFill>
              </a:rPr>
              <a:t> = [ 'eat', 'work',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with mixed data types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newData</a:t>
            </a:r>
            <a:r>
              <a:rPr lang="en-US" sz="1500" dirty="0">
                <a:solidFill>
                  <a:schemeClr val="tx1"/>
                </a:solidFill>
              </a:rPr>
              <a:t> = ['work', 'exercise', 1, true];</a:t>
            </a:r>
          </a:p>
        </p:txBody>
      </p:sp>
      <p:sp>
        <p:nvSpPr>
          <p:cNvPr id="9" name="Rectangle 8"/>
          <p:cNvSpPr/>
          <p:nvPr/>
        </p:nvSpPr>
        <p:spPr>
          <a:xfrm>
            <a:off x="256349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Create Array: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25184" y="1372825"/>
            <a:ext cx="4973685" cy="241981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 = ['h', 'e', 'l', 'l', 'o'];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first element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[0]);  // "</a:t>
            </a:r>
            <a:r>
              <a:rPr lang="en-US" sz="1500" dirty="0" smtClean="0">
                <a:solidFill>
                  <a:schemeClr val="tx1"/>
                </a:solidFill>
              </a:rPr>
              <a:t>h“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second element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[1]); // "e"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5183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Access Elements of an Array:</a:t>
            </a:r>
            <a:endParaRPr lang="en-US" b="1" u="sng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83" y="4078902"/>
            <a:ext cx="49815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74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What is </a:t>
            </a:r>
            <a:r>
              <a:rPr lang="en-US" sz="3600" b="1" dirty="0" smtClean="0">
                <a:solidFill>
                  <a:srgbClr val="0064B5"/>
                </a:solidFill>
              </a:rPr>
              <a:t>JavaScript?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is a client side scripting language (interpreted programming language)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</a:t>
            </a:r>
            <a:r>
              <a:rPr lang="en-IN" dirty="0" smtClean="0"/>
              <a:t>make </a:t>
            </a:r>
            <a:r>
              <a:rPr lang="en-IN" dirty="0"/>
              <a:t>web pages interactive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Open source and cross-platform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Case sensitive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Most commonly used as a part of web pages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JS was created to make web pages more Dynamic (Change content on a page directly from inside the browser)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altLang="ja-JP" dirty="0" smtClean="0"/>
              <a:t>Supported by all major browsers and enabled by default</a:t>
            </a:r>
            <a:endParaRPr lang="en-US" altLang="ja-JP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</p:spTree>
    <p:extLst>
      <p:ext uri="{BB962C8B-B14F-4D97-AF65-F5344CB8AC3E}">
        <p14:creationId xmlns="" xmlns:p14="http://schemas.microsoft.com/office/powerpoint/2010/main" val="5024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array is an object that can store multiple </a:t>
            </a:r>
            <a:r>
              <a:rPr lang="en-US" dirty="0" smtClean="0"/>
              <a:t>values</a:t>
            </a:r>
            <a:r>
              <a:rPr lang="en-US" dirty="0"/>
              <a:t>, create an array is by using an array literal []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56349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Arrays to Strings:</a:t>
            </a:r>
            <a:endParaRPr lang="en-US" b="1" u="sng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56498" y="1473329"/>
            <a:ext cx="4973685" cy="72281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 smtClean="0">
                <a:solidFill>
                  <a:schemeClr val="tx1"/>
                </a:solidFill>
              </a:rPr>
              <a:t>const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elec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</a:t>
            </a:r>
            <a:r>
              <a:rPr lang="en-US" sz="1500" dirty="0" smtClean="0">
                <a:solidFill>
                  <a:schemeClr val="tx1"/>
                </a:solidFill>
              </a:rPr>
              <a:t>[“Mobile", “</a:t>
            </a:r>
            <a:r>
              <a:rPr lang="en-US" sz="1500" dirty="0" err="1" smtClean="0">
                <a:solidFill>
                  <a:schemeClr val="tx1"/>
                </a:solidFill>
              </a:rPr>
              <a:t>Ipad</a:t>
            </a:r>
            <a:r>
              <a:rPr lang="en-US" sz="1500" dirty="0" smtClean="0">
                <a:solidFill>
                  <a:schemeClr val="tx1"/>
                </a:solidFill>
              </a:rPr>
              <a:t>", “Laptop", “Chargers"];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elec</a:t>
            </a:r>
            <a:r>
              <a:rPr lang="en-US" sz="1500" dirty="0" err="1" smtClean="0">
                <a:solidFill>
                  <a:schemeClr val="tx1"/>
                </a:solidFill>
              </a:rPr>
              <a:t>.toString</a:t>
            </a:r>
            <a:r>
              <a:rPr lang="en-US" sz="1500" dirty="0">
                <a:solidFill>
                  <a:schemeClr val="tx1"/>
                </a:solidFill>
              </a:rPr>
              <a:t>())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349" y="2312702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join():</a:t>
            </a:r>
            <a:endParaRPr lang="en-US" b="1" u="sng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356498" y="2818793"/>
            <a:ext cx="4973685" cy="72281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elec</a:t>
            </a:r>
            <a:r>
              <a:rPr lang="en-US" sz="1500" dirty="0">
                <a:solidFill>
                  <a:schemeClr val="tx1"/>
                </a:solidFill>
              </a:rPr>
              <a:t> = [“Mobile", “</a:t>
            </a:r>
            <a:r>
              <a:rPr lang="en-US" sz="1500" dirty="0" err="1">
                <a:solidFill>
                  <a:schemeClr val="tx1"/>
                </a:solidFill>
              </a:rPr>
              <a:t>Ipad</a:t>
            </a:r>
            <a:r>
              <a:rPr lang="en-US" sz="1500" dirty="0">
                <a:solidFill>
                  <a:schemeClr val="tx1"/>
                </a:solidFill>
              </a:rPr>
              <a:t>", “Laptop", “Chargers"];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console.log(</a:t>
            </a:r>
            <a:r>
              <a:rPr lang="en-US" sz="1500" dirty="0" err="1" smtClean="0">
                <a:solidFill>
                  <a:schemeClr val="tx1"/>
                </a:solidFill>
              </a:rPr>
              <a:t>elec.join</a:t>
            </a:r>
            <a:r>
              <a:rPr lang="en-US" sz="1500" dirty="0" smtClean="0">
                <a:solidFill>
                  <a:schemeClr val="tx1"/>
                </a:solidFill>
              </a:rPr>
              <a:t>("-"))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//mobile-</a:t>
            </a:r>
            <a:r>
              <a:rPr lang="en-US" sz="1500" dirty="0" err="1" smtClean="0">
                <a:solidFill>
                  <a:schemeClr val="tx1"/>
                </a:solidFill>
              </a:rPr>
              <a:t>ipad</a:t>
            </a:r>
            <a:r>
              <a:rPr lang="en-US" sz="1500" dirty="0" smtClean="0">
                <a:solidFill>
                  <a:schemeClr val="tx1"/>
                </a:solidFill>
              </a:rPr>
              <a:t>-laptop-charges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48" y="3778868"/>
            <a:ext cx="4890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Add an Element to an Array</a:t>
            </a:r>
            <a:r>
              <a:rPr lang="en-US" b="1" u="sng" dirty="0" smtClean="0"/>
              <a:t>:</a:t>
            </a:r>
          </a:p>
          <a:p>
            <a:r>
              <a:rPr lang="en-US" dirty="0"/>
              <a:t>push() and </a:t>
            </a:r>
            <a:r>
              <a:rPr lang="en-US" dirty="0" err="1"/>
              <a:t>unshift</a:t>
            </a:r>
            <a:r>
              <a:rPr lang="en-US" dirty="0"/>
              <a:t>() to add elements to an array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498" y="4465941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add an element at the end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dailyActivities.push</a:t>
            </a:r>
            <a:r>
              <a:rPr lang="en-US" sz="1500" dirty="0">
                <a:solidFill>
                  <a:schemeClr val="tx1"/>
                </a:solidFill>
              </a:rPr>
              <a:t>('exercise');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 ['eat', 'sleep', 'exercise']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28598" y="4469898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//add an element at the start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dailyActivities.unshift</a:t>
            </a:r>
            <a:r>
              <a:rPr lang="en-US" sz="1500" dirty="0">
                <a:solidFill>
                  <a:schemeClr val="tx1"/>
                </a:solidFill>
              </a:rPr>
              <a:t>('work');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['work', 'eat', 'sleep']</a:t>
            </a:r>
          </a:p>
        </p:txBody>
      </p:sp>
    </p:spTree>
    <p:extLst>
      <p:ext uri="{BB962C8B-B14F-4D97-AF65-F5344CB8AC3E}">
        <p14:creationId xmlns:p14="http://schemas.microsoft.com/office/powerpoint/2010/main" xmlns="" val="2348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50" y="573736"/>
            <a:ext cx="7781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Change the Elements of an Array:</a:t>
            </a:r>
          </a:p>
          <a:p>
            <a:r>
              <a:rPr lang="en-US" dirty="0" smtClean="0"/>
              <a:t>Add </a:t>
            </a:r>
            <a:r>
              <a:rPr lang="en-US" dirty="0"/>
              <a:t>elements or </a:t>
            </a:r>
            <a:r>
              <a:rPr lang="en-US" dirty="0" smtClean="0"/>
              <a:t>Change </a:t>
            </a:r>
            <a:r>
              <a:rPr lang="en-US" dirty="0"/>
              <a:t>the elements by accessing the index value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500" y="1260809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this will add the new element 'exercise' at the 2 index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[2] = 'exercise';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['eat', 'sleep', 'exercise']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500" y="4276519"/>
            <a:ext cx="4973685" cy="20197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['work', 'eat', 'sleep', 'exercise'];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last element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dailyActivities.pop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['work', 'eat', 'sleep']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last element from ['work', 'eat', 'sleep']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removedElement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err="1">
                <a:solidFill>
                  <a:schemeClr val="tx1"/>
                </a:solidFill>
              </a:rPr>
              <a:t>dailyActivities.pop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350" y="3282013"/>
            <a:ext cx="353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Remove an Element from an Array: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50" y="3630188"/>
            <a:ext cx="566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pop() </a:t>
            </a:r>
            <a:r>
              <a:rPr lang="en-US" dirty="0" smtClean="0"/>
              <a:t>method </a:t>
            </a:r>
            <a:r>
              <a:rPr lang="en-US" dirty="0"/>
              <a:t>to remove the last element from an </a:t>
            </a:r>
            <a:r>
              <a:rPr lang="en-US" dirty="0" smtClean="0"/>
              <a:t>array</a:t>
            </a:r>
            <a:r>
              <a:rPr lang="en-US" dirty="0"/>
              <a:t>. The pop() method also returns the removed element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921829" y="3630188"/>
            <a:ext cx="566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shift() </a:t>
            </a:r>
            <a:r>
              <a:rPr lang="en-US" dirty="0"/>
              <a:t>method removes the first element and also returns the removed element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096000" y="4276519"/>
            <a:ext cx="4973685" cy="20197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['work',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first element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dailyActivities.shift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['eat', 'sleep']</a:t>
            </a:r>
          </a:p>
        </p:txBody>
      </p:sp>
    </p:spTree>
    <p:extLst>
      <p:ext uri="{BB962C8B-B14F-4D97-AF65-F5344CB8AC3E}">
        <p14:creationId xmlns:p14="http://schemas.microsoft.com/office/powerpoint/2010/main" xmlns="" val="18741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50" y="530389"/>
            <a:ext cx="5648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Array Length:</a:t>
            </a:r>
            <a:endParaRPr lang="en-US" b="1" u="sng" dirty="0"/>
          </a:p>
          <a:p>
            <a:r>
              <a:rPr lang="en-US" dirty="0"/>
              <a:t>Number of elements in an array using the length property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500" y="1260809"/>
            <a:ext cx="4973685" cy="10826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this gives the total number of elements in an array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dailyActivities.length</a:t>
            </a:r>
            <a:r>
              <a:rPr lang="en-US" sz="1500" dirty="0">
                <a:solidFill>
                  <a:schemeClr val="tx1"/>
                </a:solidFill>
              </a:rPr>
              <a:t>); //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39542" y="1254287"/>
            <a:ext cx="4973685" cy="108917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myDailyAct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[ 'eat', 'sleep</a:t>
            </a:r>
            <a:r>
              <a:rPr lang="en-US" sz="1500" dirty="0" smtClean="0">
                <a:solidFill>
                  <a:schemeClr val="tx1"/>
                </a:solidFill>
              </a:rPr>
              <a:t>'];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myAddiction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</a:t>
            </a:r>
            <a:r>
              <a:rPr lang="en-US" sz="1500" dirty="0" smtClean="0">
                <a:solidFill>
                  <a:schemeClr val="tx1"/>
                </a:solidFill>
              </a:rPr>
              <a:t>[“work", “play", “roam"];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myChildren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err="1">
                <a:solidFill>
                  <a:schemeClr val="tx1"/>
                </a:solidFill>
              </a:rPr>
              <a:t>myDailyAct</a:t>
            </a:r>
            <a:r>
              <a:rPr lang="en-US" sz="1500" dirty="0" err="1" smtClean="0">
                <a:solidFill>
                  <a:schemeClr val="tx1"/>
                </a:solidFill>
              </a:rPr>
              <a:t>.concat</a:t>
            </a:r>
            <a:r>
              <a:rPr lang="en-US" sz="1500" dirty="0" smtClean="0">
                <a:solidFill>
                  <a:schemeClr val="tx1"/>
                </a:solidFill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</a:rPr>
              <a:t>myAddiction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9737" y="459754"/>
            <a:ext cx="90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 smtClean="0"/>
              <a:t>Concat</a:t>
            </a:r>
            <a:r>
              <a:rPr lang="en-US" b="1" u="sng" dirty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5989737" y="793732"/>
            <a:ext cx="64718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The </a:t>
            </a:r>
            <a:r>
              <a:rPr lang="en-US" sz="1700" dirty="0" err="1"/>
              <a:t>concat</a:t>
            </a:r>
            <a:r>
              <a:rPr lang="en-US" sz="1700" dirty="0"/>
              <a:t>() method creates a new array by merging </a:t>
            </a:r>
            <a:r>
              <a:rPr lang="en-US" sz="1700" dirty="0" smtClean="0"/>
              <a:t>existing array</a:t>
            </a:r>
            <a:endParaRPr lang="en-IN" sz="1700" dirty="0"/>
          </a:p>
        </p:txBody>
      </p:sp>
      <p:sp>
        <p:nvSpPr>
          <p:cNvPr id="12" name="Rectangle 11"/>
          <p:cNvSpPr/>
          <p:nvPr/>
        </p:nvSpPr>
        <p:spPr>
          <a:xfrm>
            <a:off x="256350" y="2677914"/>
            <a:ext cx="95407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splice</a:t>
            </a:r>
            <a:r>
              <a:rPr lang="en-IN" b="1" u="sng" dirty="0" smtClean="0"/>
              <a:t>():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splice() method can be used to add new items to an </a:t>
            </a:r>
            <a:r>
              <a:rPr lang="en-US" dirty="0" smtClean="0"/>
              <a:t>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first parameter (2) defines the position </a:t>
            </a:r>
            <a:r>
              <a:rPr lang="en-US" b="1" dirty="0"/>
              <a:t>where</a:t>
            </a:r>
            <a:r>
              <a:rPr lang="en-US" dirty="0"/>
              <a:t> new elements should be </a:t>
            </a:r>
            <a:r>
              <a:rPr lang="en-US" b="1" dirty="0" smtClean="0"/>
              <a:t>added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second parameter (0) defines </a:t>
            </a:r>
            <a:r>
              <a:rPr lang="en-US" b="1" dirty="0"/>
              <a:t>how many</a:t>
            </a:r>
            <a:r>
              <a:rPr lang="en-US" dirty="0"/>
              <a:t> elements should be </a:t>
            </a:r>
            <a:r>
              <a:rPr lang="en-US" b="1" dirty="0"/>
              <a:t>removed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rest of the parameters ("Lemon" , "Kiwi") define the new elements to be </a:t>
            </a:r>
            <a:r>
              <a:rPr lang="en-US" b="1" dirty="0"/>
              <a:t>added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356500" y="4192294"/>
            <a:ext cx="4973685" cy="210747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fruits.splice</a:t>
            </a:r>
            <a:r>
              <a:rPr lang="en-US" sz="1500" dirty="0">
                <a:solidFill>
                  <a:schemeClr val="tx1"/>
                </a:solidFill>
              </a:rPr>
              <a:t>(2, 0, "Lemon", "Kiwi</a:t>
            </a:r>
            <a:r>
              <a:rPr lang="en-US" sz="1500" dirty="0" smtClean="0">
                <a:solidFill>
                  <a:schemeClr val="tx1"/>
                </a:solidFill>
              </a:rPr>
              <a:t>");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 smtClean="0">
                <a:solidFill>
                  <a:schemeClr val="tx1"/>
                </a:solidFill>
              </a:rPr>
              <a:t>const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remItems</a:t>
            </a:r>
            <a:r>
              <a:rPr lang="en-US" sz="1500" dirty="0" smtClean="0">
                <a:solidFill>
                  <a:schemeClr val="tx1"/>
                </a:solidFill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</a:rPr>
              <a:t>fruits.splice</a:t>
            </a:r>
            <a:r>
              <a:rPr lang="en-US" sz="1500" dirty="0" smtClean="0">
                <a:solidFill>
                  <a:schemeClr val="tx1"/>
                </a:solidFill>
              </a:rPr>
              <a:t>(2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smtClean="0">
                <a:solidFill>
                  <a:schemeClr val="tx1"/>
                </a:solidFill>
              </a:rPr>
              <a:t>2, </a:t>
            </a:r>
            <a:r>
              <a:rPr lang="en-US" sz="1500" dirty="0">
                <a:solidFill>
                  <a:schemeClr val="tx1"/>
                </a:solidFill>
              </a:rPr>
              <a:t>"Lemon", "Kiwi</a:t>
            </a:r>
            <a:r>
              <a:rPr lang="en-US" sz="1500" dirty="0" smtClean="0">
                <a:solidFill>
                  <a:schemeClr val="tx1"/>
                </a:solidFill>
              </a:rPr>
              <a:t>");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// to remove items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fruits.splice</a:t>
            </a:r>
            <a:r>
              <a:rPr lang="en-US" sz="1500" dirty="0">
                <a:solidFill>
                  <a:schemeClr val="tx1"/>
                </a:solidFill>
              </a:rPr>
              <a:t>(0, 1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93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6350" y="649497"/>
            <a:ext cx="7960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slice():</a:t>
            </a:r>
            <a:endParaRPr lang="en-IN" b="1" u="sng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slice() method slices out a piece of an array into a new </a:t>
            </a:r>
            <a:r>
              <a:rPr lang="en-US" dirty="0" smtClean="0"/>
              <a:t>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slice() method does not remove any elements from the source array.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408751" y="1653165"/>
            <a:ext cx="5626289" cy="164738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fruits = ["Banana", "Orange", "</a:t>
            </a:r>
            <a:r>
              <a:rPr lang="fr-FR" sz="1500" dirty="0" err="1">
                <a:solidFill>
                  <a:schemeClr val="tx1"/>
                </a:solidFill>
              </a:rPr>
              <a:t>Lemon</a:t>
            </a:r>
            <a:r>
              <a:rPr lang="fr-FR" sz="1500" dirty="0">
                <a:solidFill>
                  <a:schemeClr val="tx1"/>
                </a:solidFill>
              </a:rPr>
              <a:t>", "Apple", "Mango"];</a:t>
            </a:r>
          </a:p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citrus = </a:t>
            </a:r>
            <a:r>
              <a:rPr lang="fr-FR" sz="1500" dirty="0" err="1">
                <a:solidFill>
                  <a:schemeClr val="tx1"/>
                </a:solidFill>
              </a:rPr>
              <a:t>fruits.slice</a:t>
            </a:r>
            <a:r>
              <a:rPr lang="fr-FR" sz="1500" dirty="0">
                <a:solidFill>
                  <a:schemeClr val="tx1"/>
                </a:solidFill>
              </a:rPr>
              <a:t>(2</a:t>
            </a:r>
            <a:r>
              <a:rPr lang="fr-FR" sz="1500" dirty="0" smtClean="0">
                <a:solidFill>
                  <a:schemeClr val="tx1"/>
                </a:solidFill>
              </a:rPr>
              <a:t>);</a:t>
            </a:r>
          </a:p>
          <a:p>
            <a:endParaRPr lang="fr-FR" sz="1500" dirty="0">
              <a:solidFill>
                <a:schemeClr val="tx1"/>
              </a:solidFill>
            </a:endParaRPr>
          </a:p>
          <a:p>
            <a:r>
              <a:rPr lang="fr-FR" sz="1500" dirty="0" smtClean="0">
                <a:solidFill>
                  <a:schemeClr val="tx1"/>
                </a:solidFill>
              </a:rPr>
              <a:t>//</a:t>
            </a:r>
            <a:r>
              <a:rPr lang="en-US" sz="1500" dirty="0">
                <a:solidFill>
                  <a:schemeClr val="tx1"/>
                </a:solidFill>
              </a:rPr>
              <a:t>slice() method can take two arguments like slice(1, 3)</a:t>
            </a:r>
            <a:endParaRPr lang="fr-FR" sz="1500" dirty="0">
              <a:solidFill>
                <a:schemeClr val="tx1"/>
              </a:solidFill>
            </a:endParaRPr>
          </a:p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citrus = </a:t>
            </a:r>
            <a:r>
              <a:rPr lang="fr-FR" sz="1500" dirty="0" err="1">
                <a:solidFill>
                  <a:schemeClr val="tx1"/>
                </a:solidFill>
              </a:rPr>
              <a:t>fruits.slice</a:t>
            </a:r>
            <a:r>
              <a:rPr lang="fr-FR" sz="1500" dirty="0">
                <a:solidFill>
                  <a:schemeClr val="tx1"/>
                </a:solidFill>
              </a:rPr>
              <a:t>(1,4);</a:t>
            </a: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3565659"/>
            <a:ext cx="5317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Sorting an </a:t>
            </a:r>
            <a:r>
              <a:rPr lang="en-IN" b="1" u="sng" dirty="0" smtClean="0"/>
              <a:t>Array:</a:t>
            </a:r>
            <a:endParaRPr lang="en-IN" b="1" u="sng" dirty="0"/>
          </a:p>
          <a:p>
            <a:r>
              <a:rPr lang="en-US" dirty="0"/>
              <a:t>The sort() method sorts an array alphabetically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408751" y="4304217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fruits.sort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51756" y="3565660"/>
            <a:ext cx="59444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Reversing an </a:t>
            </a:r>
            <a:r>
              <a:rPr lang="en-IN" b="1" u="sng" dirty="0" smtClean="0"/>
              <a:t>Array:</a:t>
            </a:r>
            <a:endParaRPr lang="en-IN" b="1" u="sng" dirty="0"/>
          </a:p>
          <a:p>
            <a:r>
              <a:rPr lang="en-US" dirty="0"/>
              <a:t>The reverse() method reverses the elements in an array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6025780" y="4275805"/>
            <a:ext cx="5626289" cy="106914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fr-FR" sz="1500" dirty="0" err="1" smtClean="0">
                <a:solidFill>
                  <a:schemeClr val="tx1"/>
                </a:solidFill>
              </a:rPr>
              <a:t>fruits.reverse</a:t>
            </a:r>
            <a:r>
              <a:rPr lang="fr-FR" sz="1500" dirty="0">
                <a:solidFill>
                  <a:schemeClr val="tx1"/>
                </a:solidFill>
              </a:rPr>
              <a:t>();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25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12846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 smtClean="0"/>
              <a:t>indexOf</a:t>
            </a:r>
            <a:r>
              <a:rPr lang="en-IN" b="1" u="sng" dirty="0" smtClean="0"/>
              <a:t>():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401948" y="1174271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//finding the index position of string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position = </a:t>
            </a:r>
            <a:r>
              <a:rPr lang="en-US" sz="1500" dirty="0" err="1">
                <a:solidFill>
                  <a:schemeClr val="tx1"/>
                </a:solidFill>
              </a:rPr>
              <a:t>dailyActivities.indexOf</a:t>
            </a:r>
            <a:r>
              <a:rPr lang="en-US" sz="1500" dirty="0">
                <a:solidFill>
                  <a:schemeClr val="tx1"/>
                </a:solidFill>
              </a:rPr>
              <a:t>('work');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console.log(position); //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424" y="796230"/>
            <a:ext cx="5407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searches an element of an array and returns its position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256350" y="2383868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includes():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1948" y="3045293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fruits.includes</a:t>
            </a:r>
            <a:r>
              <a:rPr lang="en-US" sz="1500" dirty="0">
                <a:solidFill>
                  <a:schemeClr val="tx1"/>
                </a:solidFill>
              </a:rPr>
              <a:t>("Mango");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3424" y="2667252"/>
            <a:ext cx="691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includes() method returns true if an array contains a specified value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256350" y="4254890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/>
              <a:t>isArray</a:t>
            </a:r>
            <a:r>
              <a:rPr lang="en-IN" b="1" u="sng" dirty="0"/>
              <a:t>():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1948" y="4916314"/>
            <a:ext cx="4973685" cy="132773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Array.isArray</a:t>
            </a:r>
            <a:r>
              <a:rPr lang="en-US" sz="1500" dirty="0">
                <a:solidFill>
                  <a:schemeClr val="tx1"/>
                </a:solidFill>
              </a:rPr>
              <a:t>(fruits</a:t>
            </a:r>
            <a:r>
              <a:rPr lang="en-US" sz="1500" dirty="0" smtClean="0">
                <a:solidFill>
                  <a:schemeClr val="tx1"/>
                </a:solidFill>
              </a:rPr>
              <a:t>); //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 = </a:t>
            </a:r>
            <a:r>
              <a:rPr lang="en-US" sz="1500" dirty="0" smtClean="0">
                <a:solidFill>
                  <a:schemeClr val="tx1"/>
                </a:solidFill>
              </a:rPr>
              <a:t>“</a:t>
            </a:r>
            <a:r>
              <a:rPr lang="en-US" sz="1500" dirty="0" err="1" smtClean="0">
                <a:solidFill>
                  <a:schemeClr val="tx1"/>
                </a:solidFill>
              </a:rPr>
              <a:t>testStringArray</a:t>
            </a:r>
            <a:r>
              <a:rPr lang="en-US" sz="1500" dirty="0" smtClean="0">
                <a:solidFill>
                  <a:schemeClr val="tx1"/>
                </a:solidFill>
              </a:rPr>
              <a:t>";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Array.isArray</a:t>
            </a:r>
            <a:r>
              <a:rPr lang="en-US" sz="1500" dirty="0">
                <a:solidFill>
                  <a:schemeClr val="tx1"/>
                </a:solidFill>
              </a:rPr>
              <a:t>(text</a:t>
            </a:r>
            <a:r>
              <a:rPr lang="en-US" sz="1500" dirty="0" smtClean="0">
                <a:solidFill>
                  <a:schemeClr val="tx1"/>
                </a:solidFill>
              </a:rPr>
              <a:t>); // false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424" y="4538274"/>
            <a:ext cx="286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 if an object is an array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391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Loops – For &amp; </a:t>
            </a:r>
            <a:r>
              <a:rPr lang="en-US" sz="3600" b="1" dirty="0" err="1" smtClean="0">
                <a:solidFill>
                  <a:srgbClr val="0064B5"/>
                </a:solidFill>
              </a:rPr>
              <a:t>Foreach</a:t>
            </a:r>
            <a:r>
              <a:rPr lang="en-US" sz="3600" b="1" dirty="0" smtClean="0">
                <a:solidFill>
                  <a:srgbClr val="0064B5"/>
                </a:solidFill>
              </a:rPr>
              <a:t>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12846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smtClean="0"/>
              <a:t>for: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401947" y="940449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for </a:t>
            </a:r>
            <a:r>
              <a:rPr lang="en-US" sz="1500" dirty="0">
                <a:solidFill>
                  <a:schemeClr val="tx1"/>
                </a:solidFill>
              </a:rPr>
              <a:t>(let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= 0;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&lt; </a:t>
            </a:r>
            <a:r>
              <a:rPr lang="en-US" sz="1500" dirty="0" err="1">
                <a:solidFill>
                  <a:schemeClr val="tx1"/>
                </a:solidFill>
              </a:rPr>
              <a:t>fruits</a:t>
            </a:r>
            <a:r>
              <a:rPr lang="en-US" sz="1500" dirty="0" err="1" smtClean="0">
                <a:solidFill>
                  <a:schemeClr val="tx1"/>
                </a:solidFill>
              </a:rPr>
              <a:t>.length</a:t>
            </a:r>
            <a:r>
              <a:rPr lang="en-US" sz="1500" dirty="0">
                <a:solidFill>
                  <a:schemeClr val="tx1"/>
                </a:solidFill>
              </a:rPr>
              <a:t>;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++)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smtClean="0">
                <a:solidFill>
                  <a:schemeClr val="tx1"/>
                </a:solidFill>
              </a:rPr>
              <a:t>console.log(fruits[</a:t>
            </a:r>
            <a:r>
              <a:rPr lang="en-US" sz="1500" dirty="0" err="1" smtClean="0">
                <a:solidFill>
                  <a:schemeClr val="tx1"/>
                </a:solidFill>
              </a:rPr>
              <a:t>i</a:t>
            </a:r>
            <a:r>
              <a:rPr lang="en-US" sz="1500" dirty="0" smtClean="0">
                <a:solidFill>
                  <a:schemeClr val="tx1"/>
                </a:solidFill>
              </a:rPr>
              <a:t>]);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6350" y="2504817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 smtClean="0"/>
              <a:t>foreach</a:t>
            </a:r>
            <a:r>
              <a:rPr lang="en-IN" b="1" u="sng" dirty="0" smtClean="0"/>
              <a:t>():</a:t>
            </a:r>
            <a:endParaRPr lang="en-IN" b="1" u="sng" dirty="0"/>
          </a:p>
        </p:txBody>
      </p:sp>
      <p:sp>
        <p:nvSpPr>
          <p:cNvPr id="17" name="Rectangle 16"/>
          <p:cNvSpPr/>
          <p:nvPr/>
        </p:nvSpPr>
        <p:spPr>
          <a:xfrm>
            <a:off x="401948" y="3045293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</a:t>
            </a:r>
            <a:r>
              <a:rPr lang="en-US" sz="1500" dirty="0" err="1" smtClean="0">
                <a:solidFill>
                  <a:schemeClr val="tx1"/>
                </a:solidFill>
              </a:rPr>
              <a:t>.forEach</a:t>
            </a:r>
            <a:r>
              <a:rPr lang="en-US" sz="1500" dirty="0" smtClean="0">
                <a:solidFill>
                  <a:schemeClr val="tx1"/>
                </a:solidFill>
              </a:rPr>
              <a:t>(function(item</a:t>
            </a:r>
            <a:r>
              <a:rPr lang="en-US" sz="1500" dirty="0">
                <a:solidFill>
                  <a:schemeClr val="tx1"/>
                </a:solidFill>
              </a:rPr>
              <a:t>){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smtClean="0">
                <a:solidFill>
                  <a:schemeClr val="tx1"/>
                </a:solidFill>
              </a:rPr>
              <a:t>console.log(item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687" y="4402184"/>
            <a:ext cx="5287599" cy="194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724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Loops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3436" y="573736"/>
            <a:ext cx="554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programming, loops are used to repeat a block of code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43436" y="923318"/>
            <a:ext cx="938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if you want to show a message 100 times, then you can use a loop. It's just a simple example; you can achieve much more with loops.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43436" y="1843470"/>
            <a:ext cx="2913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For loop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While loop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do while</a:t>
            </a:r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40" y="1843470"/>
            <a:ext cx="2504673" cy="41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19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Loops - for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101" y="2096652"/>
            <a:ext cx="4973685" cy="41426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for(initializer; condition; iteration)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Code to be executed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b="1" u="sng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</a:p>
          <a:p>
            <a:r>
              <a:rPr lang="nn-NO" sz="1500" dirty="0">
                <a:solidFill>
                  <a:schemeClr val="tx1"/>
                </a:solidFill>
              </a:rPr>
              <a:t>for (var i = 0</a:t>
            </a:r>
            <a:r>
              <a:rPr lang="nn-NO" sz="1500" dirty="0" smtClean="0">
                <a:solidFill>
                  <a:schemeClr val="tx1"/>
                </a:solidFill>
              </a:rPr>
              <a:t>; i &lt; 5; </a:t>
            </a:r>
            <a:r>
              <a:rPr lang="nn-NO" sz="1500" dirty="0">
                <a:solidFill>
                  <a:schemeClr val="tx1"/>
                </a:solidFill>
              </a:rPr>
              <a:t>i++)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{</a:t>
            </a:r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    console.log(i);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</a:t>
            </a:r>
          </a:p>
          <a:p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let n = 5;</a:t>
            </a:r>
          </a:p>
          <a:p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// looping from i = 1 to 5</a:t>
            </a:r>
          </a:p>
          <a:p>
            <a:r>
              <a:rPr lang="nn-NO" sz="1500" dirty="0">
                <a:solidFill>
                  <a:schemeClr val="tx1"/>
                </a:solidFill>
              </a:rPr>
              <a:t>for (let i = 1; i &lt;= n; i++) {</a:t>
            </a:r>
          </a:p>
          <a:p>
            <a:r>
              <a:rPr lang="nn-NO" sz="1500" dirty="0">
                <a:solidFill>
                  <a:schemeClr val="tx1"/>
                </a:solidFill>
              </a:rPr>
              <a:t>    console.log(`I am learning JavaScript.`);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40" y="1519912"/>
            <a:ext cx="3165292" cy="43776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6350" y="561651"/>
            <a:ext cx="740760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for loop requires following three parts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Initializer</a:t>
            </a:r>
            <a:r>
              <a:rPr lang="en-US" dirty="0"/>
              <a:t>: Initialize a counter variable to start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</a:t>
            </a:r>
            <a:r>
              <a:rPr lang="en-US" dirty="0"/>
              <a:t>: specify a condition that must evaluate to true for next iteration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Iteration</a:t>
            </a:r>
            <a:r>
              <a:rPr lang="en-US" dirty="0"/>
              <a:t>: increase or decrease counter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388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48" y="539309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JavaScript object is a non-primitive data-type that allows you to store multiple collections of data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32279" y="985826"/>
            <a:ext cx="4973685" cy="146399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object_name</a:t>
            </a:r>
            <a:r>
              <a:rPr lang="en-US" sz="1500" dirty="0">
                <a:solidFill>
                  <a:schemeClr val="tx1"/>
                </a:solidFill>
              </a:rPr>
              <a:t> =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key1: value1,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key2: value2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b="1" u="sng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2278" y="3220010"/>
            <a:ext cx="4973685" cy="155902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 object creation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</a:t>
            </a:r>
            <a:r>
              <a:rPr lang="en-US" sz="1500" dirty="0" smtClean="0">
                <a:solidFill>
                  <a:schemeClr val="tx1"/>
                </a:solidFill>
              </a:rPr>
              <a:t>'John',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age: 20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typeof</a:t>
            </a:r>
            <a:r>
              <a:rPr lang="en-US" sz="1500" dirty="0">
                <a:solidFill>
                  <a:schemeClr val="tx1"/>
                </a:solidFill>
              </a:rPr>
              <a:t> person); // object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1100603"/>
            <a:ext cx="4876800" cy="129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56960" y="3220010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euclid_circular_a"/>
              </a:rPr>
              <a:t>"key: value" pairs are called </a:t>
            </a:r>
            <a:r>
              <a:rPr lang="en-US" b="1" dirty="0">
                <a:latin typeface="euclid_circular_a"/>
              </a:rPr>
              <a:t>properties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548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48" y="539309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Accessing Object </a:t>
            </a:r>
            <a:r>
              <a:rPr lang="en-US" b="1" dirty="0" smtClean="0"/>
              <a:t>Properties: 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32279" y="985826"/>
            <a:ext cx="4973685" cy="15135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</a:p>
          <a:p>
            <a:r>
              <a:rPr lang="en-US" sz="1500" dirty="0" err="1" smtClean="0">
                <a:solidFill>
                  <a:schemeClr val="tx1"/>
                </a:solidFill>
              </a:rPr>
              <a:t>objectName.key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Or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objectName</a:t>
            </a:r>
            <a:r>
              <a:rPr lang="en-US" sz="1500" dirty="0">
                <a:solidFill>
                  <a:schemeClr val="tx1"/>
                </a:solidFill>
              </a:rPr>
              <a:t>["</a:t>
            </a:r>
            <a:r>
              <a:rPr lang="en-US" sz="1500" dirty="0" err="1">
                <a:solidFill>
                  <a:schemeClr val="tx1"/>
                </a:solidFill>
              </a:rPr>
              <a:t>propertyName</a:t>
            </a:r>
            <a:r>
              <a:rPr lang="en-US" sz="1500" dirty="0">
                <a:solidFill>
                  <a:schemeClr val="tx1"/>
                </a:solidFill>
              </a:rPr>
              <a:t>"]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2278" y="2610409"/>
            <a:ext cx="4973685" cy="351993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accessing property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console.log(person.name); // </a:t>
            </a:r>
            <a:r>
              <a:rPr lang="en-US" sz="1500" dirty="0" smtClean="0">
                <a:solidFill>
                  <a:schemeClr val="tx1"/>
                </a:solidFill>
              </a:rPr>
              <a:t>John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accessing property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console.log(person["name"]); // John</a:t>
            </a:r>
          </a:p>
        </p:txBody>
      </p:sp>
    </p:spTree>
    <p:extLst>
      <p:ext uri="{BB962C8B-B14F-4D97-AF65-F5344CB8AC3E}">
        <p14:creationId xmlns:p14="http://schemas.microsoft.com/office/powerpoint/2010/main" xmlns="" val="36164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62" y="1500174"/>
            <a:ext cx="996318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86682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 – for…in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81415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Loop </a:t>
            </a:r>
            <a:r>
              <a:rPr lang="en-US" dirty="0"/>
              <a:t>through an object Using for...in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17310" y="1122217"/>
            <a:ext cx="4973685" cy="420448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student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hobbies: ['reading', 'games', 'coding'],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using for...in</a:t>
            </a:r>
          </a:p>
          <a:p>
            <a:r>
              <a:rPr lang="en-US" sz="1500" dirty="0">
                <a:solidFill>
                  <a:schemeClr val="tx1"/>
                </a:solidFill>
              </a:rPr>
              <a:t>for (let key in student)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let value;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// get the value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value = student[key];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console.log(key + " - " +  value);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8" y="974815"/>
            <a:ext cx="6297249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767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Variable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9543" y="1825625"/>
            <a:ext cx="857291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849" y="404949"/>
            <a:ext cx="10343334" cy="570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066" y="297270"/>
            <a:ext cx="10983877" cy="603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8454" y="427899"/>
            <a:ext cx="10372540" cy="575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897" y="375647"/>
            <a:ext cx="10167154" cy="590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3324" y="558528"/>
            <a:ext cx="10173979" cy="559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DATA STRUCTURE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10050" y="2010569"/>
            <a:ext cx="37719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DATA STRUCTURE THAT CONSISTS OF NODES IN A PARENT/CHILD RELATIONSHIP.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Tree are non-linear ( many different path).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EXAMPLE LINKEDIN FRIENDS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14712" y="2129631"/>
            <a:ext cx="53625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Javascript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6487" y="1948656"/>
            <a:ext cx="7439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81497" y="1580606"/>
            <a:ext cx="8569233" cy="499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What is DOM ?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When a web page is loaded, the browser creates a </a:t>
            </a:r>
            <a:r>
              <a:rPr lang="en-US" b="1" dirty="0">
                <a:solidFill>
                  <a:schemeClr val="dk1"/>
                </a:solidFill>
              </a:rPr>
              <a:t>Document Object Model </a:t>
            </a:r>
            <a:r>
              <a:rPr lang="en-US" dirty="0">
                <a:solidFill>
                  <a:schemeClr val="dk1"/>
                </a:solidFill>
              </a:rPr>
              <a:t>of the </a:t>
            </a:r>
            <a:r>
              <a:rPr lang="en-US" dirty="0" smtClean="0">
                <a:solidFill>
                  <a:schemeClr val="dk1"/>
                </a:solidFill>
              </a:rPr>
              <a:t>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b="1" dirty="0">
                <a:solidFill>
                  <a:schemeClr val="dk1"/>
                </a:solidFill>
              </a:rPr>
              <a:t>HTML DOM </a:t>
            </a:r>
            <a:r>
              <a:rPr lang="en-US" dirty="0">
                <a:solidFill>
                  <a:schemeClr val="dk1"/>
                </a:solidFill>
              </a:rPr>
              <a:t>model is constructed as a tree of </a:t>
            </a:r>
            <a:r>
              <a:rPr lang="en-US" b="1" dirty="0">
                <a:solidFill>
                  <a:schemeClr val="dk1"/>
                </a:solidFill>
              </a:rPr>
              <a:t>Objects</a:t>
            </a:r>
            <a:r>
              <a:rPr lang="en-US" dirty="0" smtClean="0">
                <a:solidFill>
                  <a:schemeClr val="dk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65" y="1538940"/>
            <a:ext cx="8164829" cy="47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3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DOM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7097" y="1727403"/>
            <a:ext cx="8712926" cy="370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123" y="95067"/>
            <a:ext cx="2560320" cy="4786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89489"/>
            <a:ext cx="12192000" cy="338554"/>
          </a:xfrm>
          <a:prstGeom prst="rect">
            <a:avLst/>
          </a:prstGeom>
          <a:solidFill>
            <a:srgbClr val="AF3B40"/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ja-JP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www.credosystemz.com </a:t>
            </a:r>
            <a:r>
              <a:rPr lang="en-US" altLang="ja-JP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</a:t>
            </a:r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2021 | credosystemz | All Rights Reserved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What we can do using DOM?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dirty="0" smtClean="0"/>
              <a:t>Using DOM, </a:t>
            </a:r>
            <a:r>
              <a:rPr lang="en-US" dirty="0"/>
              <a:t>JavaScript gets all the power it needs to </a:t>
            </a:r>
            <a:r>
              <a:rPr lang="en-US" dirty="0" smtClean="0"/>
              <a:t>create/update HTML</a:t>
            </a:r>
            <a:r>
              <a:rPr lang="en-US" dirty="0"/>
              <a:t>: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HTML elements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HTML attributes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CSS styles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remove existing HTML elements and attributes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add new HTML elements and attributes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react to all existing HTML events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26483" y="5537322"/>
            <a:ext cx="865517" cy="83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1073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DOM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HTML </a:t>
            </a:r>
            <a:r>
              <a:rPr lang="en-US" b="1" dirty="0">
                <a:solidFill>
                  <a:schemeClr val="dk1"/>
                </a:solidFill>
              </a:rPr>
              <a:t>DOM methods are actions </a:t>
            </a:r>
            <a:r>
              <a:rPr lang="en-US" dirty="0">
                <a:solidFill>
                  <a:schemeClr val="dk1"/>
                </a:solidFill>
              </a:rPr>
              <a:t>you can perform (on HTML Elements</a:t>
            </a:r>
            <a:r>
              <a:rPr lang="en-US" dirty="0" smtClean="0">
                <a:solidFill>
                  <a:schemeClr val="dk1"/>
                </a:solidFill>
              </a:rPr>
              <a:t>)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HTML </a:t>
            </a:r>
            <a:r>
              <a:rPr lang="en-US" b="1" dirty="0">
                <a:solidFill>
                  <a:schemeClr val="dk1"/>
                </a:solidFill>
              </a:rPr>
              <a:t>DOM properties are values </a:t>
            </a:r>
            <a:r>
              <a:rPr lang="en-US" dirty="0">
                <a:solidFill>
                  <a:schemeClr val="dk1"/>
                </a:solidFill>
              </a:rPr>
              <a:t>(of HTML Elements) that you can set or </a:t>
            </a:r>
            <a:r>
              <a:rPr lang="en-US" dirty="0" smtClean="0">
                <a:solidFill>
                  <a:schemeClr val="dk1"/>
                </a:solidFill>
              </a:rPr>
              <a:t>change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8" name="Rectangle 7"/>
          <p:cNvSpPr/>
          <p:nvPr/>
        </p:nvSpPr>
        <p:spPr>
          <a:xfrm>
            <a:off x="619542" y="1986250"/>
            <a:ext cx="6861121" cy="282088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dirty="0">
                <a:solidFill>
                  <a:schemeClr val="tx1"/>
                </a:solidFill>
              </a:rPr>
              <a:t>&lt;body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&lt;p id="demo"&gt;&lt;/p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dirty="0" err="1">
                <a:solidFill>
                  <a:schemeClr val="tx1"/>
                </a:solidFill>
              </a:rPr>
              <a:t>document.</a:t>
            </a:r>
            <a:r>
              <a:rPr lang="en-US" dirty="0" err="1">
                <a:solidFill>
                  <a:srgbClr val="FF0000"/>
                </a:solidFill>
              </a:rPr>
              <a:t>getElementById</a:t>
            </a:r>
            <a:r>
              <a:rPr lang="en-US" dirty="0">
                <a:solidFill>
                  <a:schemeClr val="tx1"/>
                </a:solidFill>
              </a:rPr>
              <a:t>("demo").</a:t>
            </a:r>
            <a:r>
              <a:rPr lang="en-US" dirty="0" err="1">
                <a:solidFill>
                  <a:srgbClr val="FFFF00"/>
                </a:solidFill>
              </a:rPr>
              <a:t>innerHTML</a:t>
            </a:r>
            <a:r>
              <a:rPr lang="en-US" dirty="0">
                <a:solidFill>
                  <a:schemeClr val="tx1"/>
                </a:solidFill>
              </a:rPr>
              <a:t> = "Hello World!";</a:t>
            </a:r>
          </a:p>
          <a:p>
            <a:r>
              <a:rPr lang="en-US" dirty="0">
                <a:solidFill>
                  <a:schemeClr val="tx1"/>
                </a:solidFill>
              </a:rPr>
              <a:t>&lt;/script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dirty="0">
                <a:solidFill>
                  <a:schemeClr val="tx1"/>
                </a:solidFill>
              </a:rPr>
              <a:t>&lt;/html&gt;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33303" y="3596640"/>
            <a:ext cx="2743200" cy="169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77725" y="5309789"/>
            <a:ext cx="200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 smtClean="0">
                <a:solidFill>
                  <a:srgbClr val="DC143C"/>
                </a:solidFill>
              </a:rPr>
              <a:t>getElementById</a:t>
            </a:r>
            <a:r>
              <a:rPr lang="en-US" altLang="en-US" dirty="0" smtClean="0">
                <a:solidFill>
                  <a:srgbClr val="DC143C"/>
                </a:solidFill>
              </a:rPr>
              <a:t> </a:t>
            </a:r>
            <a:r>
              <a:rPr lang="en-IN" dirty="0"/>
              <a:t>is a </a:t>
            </a:r>
            <a:r>
              <a:rPr lang="en-IN" b="1" dirty="0"/>
              <a:t>method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endParaRPr lang="en-IN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97795"/>
            <a:ext cx="26321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4772297" y="2534194"/>
            <a:ext cx="3953692" cy="862496"/>
          </a:xfrm>
          <a:prstGeom prst="bentConnector3">
            <a:avLst>
              <a:gd name="adj1" fmla="val -2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8804367" y="2156892"/>
            <a:ext cx="1907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DC143C"/>
                </a:solidFill>
              </a:rPr>
              <a:t>innerHTML</a:t>
            </a:r>
            <a:r>
              <a:rPr lang="en-US" altLang="en-US" dirty="0">
                <a:solidFill>
                  <a:srgbClr val="DC143C"/>
                </a:solidFill>
              </a:rPr>
              <a:t> </a:t>
            </a:r>
            <a:r>
              <a:rPr lang="en-US" altLang="en-US" dirty="0"/>
              <a:t>is a property </a:t>
            </a:r>
          </a:p>
        </p:txBody>
      </p:sp>
    </p:spTree>
    <p:extLst>
      <p:ext uri="{BB962C8B-B14F-4D97-AF65-F5344CB8AC3E}">
        <p14:creationId xmlns="" xmlns:p14="http://schemas.microsoft.com/office/powerpoint/2010/main" val="37541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DOM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dk1"/>
                </a:solidFill>
              </a:rPr>
              <a:t>getElementById</a:t>
            </a:r>
            <a:r>
              <a:rPr lang="en-US" b="1" dirty="0" smtClean="0">
                <a:solidFill>
                  <a:schemeClr val="dk1"/>
                </a:solidFill>
              </a:rPr>
              <a:t> - </a:t>
            </a:r>
            <a:r>
              <a:rPr lang="en-US" dirty="0"/>
              <a:t>To </a:t>
            </a:r>
            <a:r>
              <a:rPr lang="en-US" dirty="0" smtClean="0"/>
              <a:t>change/modify </a:t>
            </a:r>
            <a:r>
              <a:rPr lang="en-US" dirty="0"/>
              <a:t>the content of an HTML </a:t>
            </a:r>
            <a:r>
              <a:rPr lang="en-US" dirty="0" smtClean="0"/>
              <a:t>element</a:t>
            </a:r>
            <a:endParaRPr lang="en-US" b="1" dirty="0" smtClean="0">
              <a:solidFill>
                <a:schemeClr val="dk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628" y="1211187"/>
            <a:ext cx="6861121" cy="82661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("p1").</a:t>
            </a:r>
            <a:r>
              <a:rPr lang="en-US" sz="1600" dirty="0" err="1">
                <a:solidFill>
                  <a:schemeClr val="tx1"/>
                </a:solidFill>
              </a:rPr>
              <a:t>innerHTML</a:t>
            </a:r>
            <a:r>
              <a:rPr lang="en-US" sz="1600" dirty="0">
                <a:solidFill>
                  <a:schemeClr val="tx1"/>
                </a:solidFill>
              </a:rPr>
              <a:t> = "New text!";</a:t>
            </a: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97795"/>
            <a:ext cx="26321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6626" y="2369082"/>
            <a:ext cx="6861121" cy="82661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</a:t>
            </a:r>
            <a:r>
              <a:rPr lang="en-US" sz="1600" dirty="0" err="1">
                <a:solidFill>
                  <a:schemeClr val="tx1"/>
                </a:solidFill>
              </a:rPr>
              <a:t>myImage</a:t>
            </a:r>
            <a:r>
              <a:rPr lang="en-US" sz="1600" dirty="0">
                <a:solidFill>
                  <a:schemeClr val="tx1"/>
                </a:solidFill>
              </a:rPr>
              <a:t>").</a:t>
            </a:r>
            <a:r>
              <a:rPr lang="en-US" sz="1600" dirty="0" err="1">
                <a:solidFill>
                  <a:schemeClr val="tx1"/>
                </a:solidFill>
              </a:rPr>
              <a:t>src</a:t>
            </a:r>
            <a:r>
              <a:rPr lang="en-US" sz="1600" dirty="0">
                <a:solidFill>
                  <a:schemeClr val="tx1"/>
                </a:solidFill>
              </a:rPr>
              <a:t> = "landscape.jpg";</a:t>
            </a: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4726" y="2445622"/>
            <a:ext cx="2912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the Value of an Attribute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794170" y="2703804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704726" y="1439830"/>
            <a:ext cx="269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HTML Content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794170" y="1555514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8717089" y="2401381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8704726" y="1251457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706627" y="3520815"/>
            <a:ext cx="6861121" cy="98406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</a:t>
            </a:r>
            <a:r>
              <a:rPr lang="en-US" sz="1600" dirty="0" smtClean="0">
                <a:solidFill>
                  <a:schemeClr val="tx1"/>
                </a:solidFill>
              </a:rPr>
              <a:t>&gt;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</a:t>
            </a:r>
            <a:r>
              <a:rPr lang="en-US" sz="1600" dirty="0" err="1">
                <a:solidFill>
                  <a:schemeClr val="tx1"/>
                </a:solidFill>
              </a:rPr>
              <a:t>myP</a:t>
            </a:r>
            <a:r>
              <a:rPr lang="en-US" sz="1600" dirty="0">
                <a:solidFill>
                  <a:schemeClr val="tx1"/>
                </a:solidFill>
              </a:rPr>
              <a:t>").</a:t>
            </a:r>
            <a:r>
              <a:rPr lang="en-US" sz="1600" dirty="0" err="1">
                <a:solidFill>
                  <a:schemeClr val="tx1"/>
                </a:solidFill>
              </a:rPr>
              <a:t>style.backgroundColor</a:t>
            </a:r>
            <a:r>
              <a:rPr lang="en-US" sz="1600" dirty="0">
                <a:solidFill>
                  <a:schemeClr val="tx1"/>
                </a:solidFill>
              </a:rPr>
              <a:t> = "red</a:t>
            </a:r>
            <a:r>
              <a:rPr lang="en-US" sz="1600" dirty="0" smtClean="0">
                <a:solidFill>
                  <a:schemeClr val="tx1"/>
                </a:solidFill>
              </a:rPr>
              <a:t>";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794171" y="3812191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8717089" y="3513910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8795657" y="3669943"/>
            <a:ext cx="313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Style property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5691" y="48405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document.getElementById</a:t>
            </a:r>
            <a:r>
              <a:rPr lang="en-US" dirty="0" smtClean="0"/>
              <a:t>("</a:t>
            </a:r>
            <a:r>
              <a:rPr lang="en-US" dirty="0" err="1" smtClean="0"/>
              <a:t>myP</a:t>
            </a:r>
            <a:r>
              <a:rPr lang="en-US" dirty="0" smtClean="0"/>
              <a:t>").</a:t>
            </a:r>
            <a:r>
              <a:rPr lang="en-US" dirty="0" err="1" smtClean="0"/>
              <a:t>classList.add</a:t>
            </a:r>
            <a:r>
              <a:rPr lang="en-US" dirty="0" smtClean="0"/>
              <a:t>(“box”); &lt;/script&gt;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1558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and class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4328" y="1917065"/>
            <a:ext cx="827815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2465" y="2071678"/>
            <a:ext cx="85979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17" y="1714488"/>
            <a:ext cx="73914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66" y="2643182"/>
            <a:ext cx="875030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66" y="1785926"/>
            <a:ext cx="760730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7541" y="1969316"/>
            <a:ext cx="1047039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1963" y="1847057"/>
            <a:ext cx="8858311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6211" y="1785926"/>
            <a:ext cx="952506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6965" y="362585"/>
            <a:ext cx="10586464" cy="607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2749" y="584654"/>
            <a:ext cx="10350679" cy="572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Javascript</a:t>
            </a:r>
            <a:r>
              <a:rPr lang="en-US" dirty="0" smtClean="0"/>
              <a:t> Can do?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2035" y="1459865"/>
            <a:ext cx="10172387" cy="492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7177</TotalTime>
  <Words>3844</Words>
  <Application>Microsoft Office PowerPoint</Application>
  <PresentationFormat>Custom</PresentationFormat>
  <Paragraphs>707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Slide 1</vt:lpstr>
      <vt:lpstr>Web Application</vt:lpstr>
      <vt:lpstr>How do Web Pages Work?</vt:lpstr>
      <vt:lpstr>History of Javascript</vt:lpstr>
      <vt:lpstr>Slide 5</vt:lpstr>
      <vt:lpstr>WHAT IS JAVASCRIPT</vt:lpstr>
      <vt:lpstr>How Javascript Works</vt:lpstr>
      <vt:lpstr>Javascript Engine</vt:lpstr>
      <vt:lpstr>What Javascript Can do?</vt:lpstr>
      <vt:lpstr>Slide 10</vt:lpstr>
      <vt:lpstr>Slide 11</vt:lpstr>
      <vt:lpstr>features</vt:lpstr>
      <vt:lpstr>understanding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Javascript Function</vt:lpstr>
      <vt:lpstr>There are 3 different types of functions</vt:lpstr>
      <vt:lpstr>2 Function Expression</vt:lpstr>
      <vt:lpstr>3. Function constructor</vt:lpstr>
      <vt:lpstr>Function invocation methods</vt:lpstr>
      <vt:lpstr>Slide 32</vt:lpstr>
      <vt:lpstr>Callback function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What is array</vt:lpstr>
      <vt:lpstr>Real world problem- ecommerce</vt:lpstr>
      <vt:lpstr>Real world problem - transport</vt:lpstr>
      <vt:lpstr>What is array</vt:lpstr>
      <vt:lpstr>Array?</vt:lpstr>
      <vt:lpstr>Space and time complexity</vt:lpstr>
      <vt:lpstr>Built in function complexity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THIS Variable</vt:lpstr>
      <vt:lpstr>Slide 62</vt:lpstr>
      <vt:lpstr>Slide 63</vt:lpstr>
      <vt:lpstr>Slide 64</vt:lpstr>
      <vt:lpstr>Slide 65</vt:lpstr>
      <vt:lpstr>Slide 66</vt:lpstr>
      <vt:lpstr>TREE DATA STRUCTURE</vt:lpstr>
      <vt:lpstr>DESCRIPTION</vt:lpstr>
      <vt:lpstr>REAL TIME EXAMPLE LINKEDIN FRIENDS</vt:lpstr>
      <vt:lpstr>FILE SYSTEM</vt:lpstr>
      <vt:lpstr>Slide 71</vt:lpstr>
      <vt:lpstr>HTML DOM</vt:lpstr>
      <vt:lpstr>Slide 73</vt:lpstr>
      <vt:lpstr>Slide 74</vt:lpstr>
      <vt:lpstr>Slide 75</vt:lpstr>
      <vt:lpstr>Style and class</vt:lpstr>
      <vt:lpstr>Event</vt:lpstr>
      <vt:lpstr>Event</vt:lpstr>
      <vt:lpstr>Event</vt:lpstr>
      <vt:lpstr>Event</vt:lpstr>
      <vt:lpstr>Event</vt:lpstr>
      <vt:lpstr>Slide 82</vt:lpstr>
      <vt:lpstr>Slide 83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325</cp:revision>
  <dcterms:created xsi:type="dcterms:W3CDTF">2021-03-13T13:53:48Z</dcterms:created>
  <dcterms:modified xsi:type="dcterms:W3CDTF">2022-07-21T07:38:03Z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